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40" r:id="rId2"/>
    <p:sldMasterId id="2147483707" r:id="rId3"/>
  </p:sldMasterIdLst>
  <p:notesMasterIdLst>
    <p:notesMasterId r:id="rId21"/>
  </p:notesMasterIdLst>
  <p:handoutMasterIdLst>
    <p:handoutMasterId r:id="rId22"/>
  </p:handoutMasterIdLst>
  <p:sldIdLst>
    <p:sldId id="256" r:id="rId4"/>
    <p:sldId id="264" r:id="rId5"/>
    <p:sldId id="273" r:id="rId6"/>
    <p:sldId id="275" r:id="rId7"/>
    <p:sldId id="277" r:id="rId8"/>
    <p:sldId id="285" r:id="rId9"/>
    <p:sldId id="286" r:id="rId10"/>
    <p:sldId id="287" r:id="rId11"/>
    <p:sldId id="288" r:id="rId12"/>
    <p:sldId id="289" r:id="rId13"/>
    <p:sldId id="278" r:id="rId14"/>
    <p:sldId id="279" r:id="rId15"/>
    <p:sldId id="280" r:id="rId16"/>
    <p:sldId id="281" r:id="rId17"/>
    <p:sldId id="282" r:id="rId18"/>
    <p:sldId id="283" r:id="rId19"/>
    <p:sldId id="28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80"/>
    <a:srgbClr val="BFBFBE"/>
    <a:srgbClr val="E7E6E6"/>
    <a:srgbClr val="807F80"/>
    <a:srgbClr val="A5A6A6"/>
    <a:srgbClr val="585858"/>
    <a:srgbClr val="AAAAAA"/>
    <a:srgbClr val="929292"/>
    <a:srgbClr val="FFFF00"/>
    <a:srgbClr val="F1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59"/>
    <p:restoredTop sz="96959"/>
  </p:normalViewPr>
  <p:slideViewPr>
    <p:cSldViewPr snapToGrid="0" snapToObjects="1" showGuides="1">
      <p:cViewPr varScale="1">
        <p:scale>
          <a:sx n="94" d="100"/>
          <a:sy n="94" d="100"/>
        </p:scale>
        <p:origin x="53" y="1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pPr>
            <a:r>
              <a:rPr lang="en-US" sz="1500" b="1" i="0" dirty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CHART TITLE</a:t>
            </a:r>
          </a:p>
        </c:rich>
      </c:tx>
      <c:layout>
        <c:manualLayout>
          <c:xMode val="edge"/>
          <c:yMode val="edge"/>
          <c:x val="0.4125591670014578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bg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9F9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Inter Medium" panose="020B05020300000000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886-7743-A8E3-CB06C727B34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Inter Medium" panose="020B05020300000000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886-7743-A8E3-CB06C727B347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Arial" panose="020B0604020202020204" pitchFamily="34" charset="0"/>
                    <a:ea typeface="Inter Medium" panose="020B05020300000000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0886-7743-A8E3-CB06C727B34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54763968"/>
        <c:axId val="571192768"/>
      </c:barChart>
      <c:catAx>
        <c:axId val="1154763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571192768"/>
        <c:crosses val="autoZero"/>
        <c:auto val="1"/>
        <c:lblAlgn val="ctr"/>
        <c:lblOffset val="100"/>
        <c:noMultiLvlLbl val="0"/>
      </c:catAx>
      <c:valAx>
        <c:axId val="571192768"/>
        <c:scaling>
          <c:orientation val="minMax"/>
        </c:scaling>
        <c:delete val="0"/>
        <c:axPos val="l"/>
        <c:majorGridlines>
          <c:spPr>
            <a:ln w="12700" cap="flat" cmpd="sng" algn="ctr">
              <a:solidFill>
                <a:srgbClr val="E6E6E6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1154763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9552552523746062"/>
          <c:y val="0.93412845896881036"/>
          <c:w val="0.40894878693928838"/>
          <c:h val="6.58715410311895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Arial" panose="020B0604020202020204" pitchFamily="34" charset="0"/>
              <a:ea typeface="Inter Medium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pPr>
            <a:r>
              <a:rPr lang="en-US" sz="1500" b="1" i="0" dirty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SALES</a:t>
            </a:r>
          </a:p>
        </c:rich>
      </c:tx>
      <c:layout>
        <c:manualLayout>
          <c:xMode val="edge"/>
          <c:yMode val="edge"/>
          <c:x val="0.4031579225872410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25400"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FFFF00"/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1AE5-BC47-8800-5A9F6026E152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1AE5-BC47-8800-5A9F6026E152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1AE5-BC47-8800-5A9F6026E152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1AE5-BC47-8800-5A9F6026E152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65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1AE5-BC47-8800-5A9F6026E15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2155787985527038E-2"/>
          <c:y val="0.92494248187899974"/>
          <c:w val="0.81568842402894592"/>
          <c:h val="7.50575181210002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bg1"/>
              </a:solidFill>
              <a:latin typeface="Arial" panose="020B0604020202020204" pitchFamily="34" charset="0"/>
              <a:ea typeface="Inter Medium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pPr>
            <a:r>
              <a:rPr lang="en-US" sz="1500" b="1" i="0" dirty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CHART TITLE</a:t>
            </a:r>
          </a:p>
        </c:rich>
      </c:tx>
      <c:layout>
        <c:manualLayout>
          <c:xMode val="edge"/>
          <c:yMode val="edge"/>
          <c:x val="0.4125591670014578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rgbClr val="F9F90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Inter Medium" panose="020B05020300000000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DC4B-6C47-972A-B110C8D37BE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Inter Medium" panose="020B05020300000000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DC4B-6C47-972A-B110C8D37BEF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bg1">
                <a:lumMod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Inter Medium" panose="020B0502030000000004" pitchFamily="34" charset="0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Category 1</c:v>
                </c:pt>
                <c:pt idx="1">
                  <c:v>Category 2</c:v>
                </c:pt>
                <c:pt idx="2">
                  <c:v>Category 3</c:v>
                </c:pt>
                <c:pt idx="3">
                  <c:v>Category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DC4B-6C47-972A-B110C8D37BEF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1154763968"/>
        <c:axId val="571192768"/>
      </c:barChart>
      <c:catAx>
        <c:axId val="11547639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571192768"/>
        <c:crosses val="autoZero"/>
        <c:auto val="1"/>
        <c:lblAlgn val="ctr"/>
        <c:lblOffset val="100"/>
        <c:noMultiLvlLbl val="0"/>
      </c:catAx>
      <c:valAx>
        <c:axId val="571192768"/>
        <c:scaling>
          <c:orientation val="minMax"/>
        </c:scaling>
        <c:delete val="0"/>
        <c:axPos val="l"/>
        <c:majorGridlines>
          <c:spPr>
            <a:ln w="15875" cap="flat" cmpd="sng" algn="ctr">
              <a:solidFill>
                <a:srgbClr val="E6E6E6"/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pPr>
            <a:endParaRPr lang="en-US"/>
          </a:p>
        </c:txPr>
        <c:crossAx val="11547639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9552552523746062"/>
          <c:y val="0.93412845896881036"/>
          <c:w val="0.40894878693928838"/>
          <c:h val="6.587154103118958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Inter Medium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1" i="0" u="none" strike="noStrike" kern="1200" spc="0" baseline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pPr>
            <a:r>
              <a:rPr lang="en-US" sz="1500" b="1" i="0" dirty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SALES</a:t>
            </a:r>
          </a:p>
        </c:rich>
      </c:tx>
      <c:layout>
        <c:manualLayout>
          <c:xMode val="edge"/>
          <c:yMode val="edge"/>
          <c:x val="0.40315792258724104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spc="0" baseline="0">
              <a:solidFill>
                <a:schemeClr val="tx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 w="25400">
              <a:solidFill>
                <a:schemeClr val="bg1"/>
              </a:solidFill>
            </a:ln>
          </c:spPr>
          <c:dPt>
            <c:idx val="0"/>
            <c:bubble3D val="0"/>
            <c:spPr>
              <a:solidFill>
                <a:srgbClr val="FFFF00"/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98E-CD47-A703-74F3E808FEB0}"/>
              </c:ext>
            </c:extLst>
          </c:dPt>
          <c:dPt>
            <c:idx val="1"/>
            <c:bubble3D val="0"/>
            <c:spPr>
              <a:solidFill>
                <a:schemeClr val="bg1">
                  <a:lumMod val="75000"/>
                </a:schemeClr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98E-CD47-A703-74F3E808FEB0}"/>
              </c:ext>
            </c:extLst>
          </c:dPt>
          <c:dPt>
            <c:idx val="2"/>
            <c:bubble3D val="0"/>
            <c:spPr>
              <a:solidFill>
                <a:schemeClr val="tx1">
                  <a:lumMod val="50000"/>
                  <a:lumOff val="50000"/>
                </a:schemeClr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98E-CD47-A703-74F3E808FEB0}"/>
              </c:ext>
            </c:extLst>
          </c:dPt>
          <c:dPt>
            <c:idx val="3"/>
            <c:bubble3D val="0"/>
            <c:spPr>
              <a:solidFill>
                <a:schemeClr val="bg2"/>
              </a:solidFill>
              <a:ln w="25400">
                <a:solidFill>
                  <a:schemeClr val="bg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98E-CD47-A703-74F3E808FEB0}"/>
              </c:ext>
            </c:extLst>
          </c:dPt>
          <c:cat>
            <c:strRef>
              <c:f>Sheet1!$A$2:$A$5</c:f>
              <c:strCache>
                <c:ptCount val="4"/>
                <c:pt idx="0">
                  <c:v>1st Qtr</c:v>
                </c:pt>
                <c:pt idx="1">
                  <c:v>2nd Qtr</c:v>
                </c:pt>
                <c:pt idx="2">
                  <c:v>3rd Qtr</c:v>
                </c:pt>
                <c:pt idx="3">
                  <c:v>4th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65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498E-CD47-A703-74F3E808FE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75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2155787985527038E-2"/>
          <c:y val="0.92494248187899974"/>
          <c:w val="0.81568842402894592"/>
          <c:h val="7.505751812100025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Arial" panose="020B0604020202020204" pitchFamily="34" charset="0"/>
              <a:ea typeface="Inter Medium" panose="020B0502030000000004" pitchFamily="34" charset="0"/>
              <a:cs typeface="Arial" panose="020B0604020202020204" pitchFamily="34" charset="0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48C3969-9E63-A345-BB21-C4F80F17B8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72AFF04-979D-ED46-A90F-3C0B9D596441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F77756-703A-4C45-96D0-2261A4FADC57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8A9E3F-2800-654D-A508-43B1B8C345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2DB950-E412-6D41-986A-A4F7198885D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BAD6D8-DF40-6D42-973A-CD331A9D10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309730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4A7845-6E42-A54B-BDCA-C3518250E7BF}" type="datetimeFigureOut">
              <a:rPr lang="en-US" smtClean="0"/>
              <a:t>6/1/2025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E41982-9C9C-C141-8575-EDABC0346C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240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5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3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1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inė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6F833E-D503-7449-87CC-B8E383BC6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9021" y="424809"/>
            <a:ext cx="862883" cy="983770"/>
          </a:xfrm>
          <a:prstGeom prst="rect">
            <a:avLst/>
          </a:prstGeom>
        </p:spPr>
      </p:pic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462B305F-E454-6A49-BE5A-20AC4E248E2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32355" y="5837238"/>
            <a:ext cx="8854531" cy="40005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Subantraštė</a:t>
            </a:r>
            <a:endParaRPr lang="en-US" dirty="0"/>
          </a:p>
        </p:txBody>
      </p:sp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AD15DE3A-FC37-F54E-907A-A159B33E94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2355" y="1952625"/>
            <a:ext cx="8854531" cy="3534526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50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861843-38B4-D148-99E5-9F4C3E2339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6850" y="0"/>
            <a:ext cx="1905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7BC27-E701-EC4E-A29B-BA55A67673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16200000">
            <a:off x="8847686" y="3603890"/>
            <a:ext cx="4985555" cy="64368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236F9-E2AE-0F43-8E57-369CAB5520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3" r="14257" b="-238517"/>
          <a:stretch/>
        </p:blipFill>
        <p:spPr>
          <a:xfrm>
            <a:off x="0" y="958421"/>
            <a:ext cx="10453816" cy="1289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80B7D9-02D2-AC4C-8368-6F07A5A2E8F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293495" y="858795"/>
            <a:ext cx="11049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68352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CD1856C-F327-BF49-A715-D3258E845A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8978606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4B86B12-DA76-274D-9D4F-46D64739DB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4374624"/>
            <a:ext cx="9828212" cy="186072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587BF503-4657-4144-AE5A-7FC3C4A846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3723" y="3048000"/>
            <a:ext cx="9828212" cy="101934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Antraštė 2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6F165C-7173-9B41-9B41-5FC5C0B7D53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51225"/>
            <a:ext cx="12192000" cy="1905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B47D6DC-D91B-A144-80BE-9E55BF0FD1F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63222" y="696316"/>
            <a:ext cx="590985" cy="318475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D405FBB-9895-7146-BF23-12D1784B464A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tx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34629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as_Dvi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D8A384-C846-7641-BEB4-42006FEB5447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F497E261-9388-AC42-BFA8-252592EA0D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5FF6581-2E75-F54C-AC74-4CFB308232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2E6D4784-2EA3-C74A-80A6-6E53A34590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35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5592035A-2271-5843-9AF4-E3E9FDCF01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7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EC282FF-8A8E-4743-8FE6-0CBA9BBA69B5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tx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4372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  <p15:guide id="19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as_Dvi dal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56D8A384-C846-7641-BEB4-42006FEB5447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4" name="Text Placeholder 20">
            <a:extLst>
              <a:ext uri="{FF2B5EF4-FFF2-40B4-BE49-F238E27FC236}">
                <a16:creationId xmlns:a16="http://schemas.microsoft.com/office/drawing/2014/main" id="{F497E261-9388-AC42-BFA8-252592EA0D4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7" name="Text Placeholder 4">
            <a:extLst>
              <a:ext uri="{FF2B5EF4-FFF2-40B4-BE49-F238E27FC236}">
                <a16:creationId xmlns:a16="http://schemas.microsoft.com/office/drawing/2014/main" id="{B5FF6581-2E75-F54C-AC74-4CFB308232A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2E6D4784-2EA3-C74A-80A6-6E53A34590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35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5592035A-2271-5843-9AF4-E3E9FDCF01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7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83568EC-B77A-0E4D-9628-B5B410A3918A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339462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  <p15:guide id="19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kstas_Keturios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5224FEE-B2A5-5B45-808C-F0B694341654}"/>
              </a:ext>
            </a:extLst>
          </p:cNvPr>
          <p:cNvSpPr/>
          <p:nvPr userDrawn="1"/>
        </p:nvSpPr>
        <p:spPr>
          <a:xfrm>
            <a:off x="6096001" y="1"/>
            <a:ext cx="6095999" cy="3428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B72BBEF3-610E-084B-8035-69D7E509C5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04E145C-81F0-8344-8DEA-9501D7BD7159}"/>
              </a:ext>
            </a:extLst>
          </p:cNvPr>
          <p:cNvSpPr/>
          <p:nvPr userDrawn="1"/>
        </p:nvSpPr>
        <p:spPr>
          <a:xfrm>
            <a:off x="1" y="3429001"/>
            <a:ext cx="6095999" cy="3428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3E63EFE9-5010-3C45-ABA3-DB0AF79AC1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597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</p:spTree>
    <p:extLst>
      <p:ext uri="{BB962C8B-B14F-4D97-AF65-F5344CB8AC3E}">
        <p14:creationId xmlns:p14="http://schemas.microsoft.com/office/powerpoint/2010/main" val="29627740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  <p15:guide id="19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kstas_Keturios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04E145C-81F0-8344-8DEA-9501D7BD7159}"/>
              </a:ext>
            </a:extLst>
          </p:cNvPr>
          <p:cNvSpPr/>
          <p:nvPr userDrawn="1"/>
        </p:nvSpPr>
        <p:spPr>
          <a:xfrm>
            <a:off x="1" y="-1"/>
            <a:ext cx="6095999" cy="3428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5224FEE-B2A5-5B45-808C-F0B694341654}"/>
              </a:ext>
            </a:extLst>
          </p:cNvPr>
          <p:cNvSpPr/>
          <p:nvPr userDrawn="1"/>
        </p:nvSpPr>
        <p:spPr>
          <a:xfrm>
            <a:off x="6096001" y="3428998"/>
            <a:ext cx="6095999" cy="342899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B72BBEF3-610E-084B-8035-69D7E509C5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3E63EFE9-5010-3C45-ABA3-DB0AF79AC1E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597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</p:spTree>
    <p:extLst>
      <p:ext uri="{BB962C8B-B14F-4D97-AF65-F5344CB8AC3E}">
        <p14:creationId xmlns:p14="http://schemas.microsoft.com/office/powerpoint/2010/main" val="23603659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  <p15:guide id="19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ekstas_Keturios dal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ECE84176-04FD-7E44-80FE-534E00AD682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 Placeholder 20">
            <a:extLst>
              <a:ext uri="{FF2B5EF4-FFF2-40B4-BE49-F238E27FC236}">
                <a16:creationId xmlns:a16="http://schemas.microsoft.com/office/drawing/2014/main" id="{A2479587-0613-014A-907C-7A6BD40A26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9" name="Text Placeholder 20">
            <a:extLst>
              <a:ext uri="{FF2B5EF4-FFF2-40B4-BE49-F238E27FC236}">
                <a16:creationId xmlns:a16="http://schemas.microsoft.com/office/drawing/2014/main" id="{0FAD5EC6-4199-5C46-B4E6-5A8F4773425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0" name="Text Placeholder 20">
            <a:extLst>
              <a:ext uri="{FF2B5EF4-FFF2-40B4-BE49-F238E27FC236}">
                <a16:creationId xmlns:a16="http://schemas.microsoft.com/office/drawing/2014/main" id="{63654EC9-44A8-5048-83C2-2359A000B8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87ED44B0-B49B-2E43-9448-B9CA2D9A13B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597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</p:spTree>
    <p:extLst>
      <p:ext uri="{BB962C8B-B14F-4D97-AF65-F5344CB8AC3E}">
        <p14:creationId xmlns:p14="http://schemas.microsoft.com/office/powerpoint/2010/main" val="29675304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ekstas_Keturios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747910-06FD-4846-B37B-91A91EE5B3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 Placeholder 20">
            <a:extLst>
              <a:ext uri="{FF2B5EF4-FFF2-40B4-BE49-F238E27FC236}">
                <a16:creationId xmlns:a16="http://schemas.microsoft.com/office/drawing/2014/main" id="{719F9151-DC16-CE4F-9309-39250B29EA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C502A480-02A7-4745-AB98-DBF61781251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9DD59F3E-D979-E24A-8E0A-3B87A2DA64D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7" name="Text Placeholder 20">
            <a:extLst>
              <a:ext uri="{FF2B5EF4-FFF2-40B4-BE49-F238E27FC236}">
                <a16:creationId xmlns:a16="http://schemas.microsoft.com/office/drawing/2014/main" id="{F8037D3B-F9E1-394A-A1A9-880049C2F5D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63597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</p:spTree>
    <p:extLst>
      <p:ext uri="{BB962C8B-B14F-4D97-AF65-F5344CB8AC3E}">
        <p14:creationId xmlns:p14="http://schemas.microsoft.com/office/powerpoint/2010/main" val="17706961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skutinė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6F833E-D503-7449-87CC-B8E383BC6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9021" y="424809"/>
            <a:ext cx="862883" cy="983770"/>
          </a:xfrm>
          <a:prstGeom prst="rect">
            <a:avLst/>
          </a:prstGeom>
        </p:spPr>
      </p:pic>
      <p:sp>
        <p:nvSpPr>
          <p:cNvPr id="15" name="Text Placeholder 7">
            <a:extLst>
              <a:ext uri="{FF2B5EF4-FFF2-40B4-BE49-F238E27FC236}">
                <a16:creationId xmlns:a16="http://schemas.microsoft.com/office/drawing/2014/main" id="{AD15DE3A-FC37-F54E-907A-A159B33E946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2355" y="2909230"/>
            <a:ext cx="8854531" cy="3534526"/>
          </a:xfrm>
          <a:prstGeom prst="rect">
            <a:avLst/>
          </a:prstGeom>
        </p:spPr>
        <p:txBody>
          <a:bodyPr anchor="b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00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Q&amp;A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D861843-38B4-D148-99E5-9F4C3E2339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6850" y="0"/>
            <a:ext cx="190500" cy="68580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C7BC27-E701-EC4E-A29B-BA55A67673F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16200000">
            <a:off x="8847686" y="3603890"/>
            <a:ext cx="4985555" cy="64368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B3236F9-E2AE-0F43-8E57-369CAB5520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3" r="14257" b="-238517"/>
          <a:stretch/>
        </p:blipFill>
        <p:spPr>
          <a:xfrm>
            <a:off x="0" y="958421"/>
            <a:ext cx="10453816" cy="12897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80B7D9-02D2-AC4C-8368-6F07A5A2E8F5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293495" y="858795"/>
            <a:ext cx="1104900" cy="25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7576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2968082D-F45E-1B49-9FC3-AAC24B32073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2623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Antraštė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0E515E2-7668-514A-A0B4-AC7D06DDB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9908045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5F302F9B-B4B3-B045-8492-FFC9D530256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449388"/>
            <a:ext cx="12192000" cy="54086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679062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ulinė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4141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Antraštė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0E515E2-7668-514A-A0B4-AC7D06DDB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9908045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13" name="Picture Placeholder 3">
            <a:extLst>
              <a:ext uri="{FF2B5EF4-FFF2-40B4-BE49-F238E27FC236}">
                <a16:creationId xmlns:a16="http://schemas.microsoft.com/office/drawing/2014/main" id="{5F302F9B-B4B3-B045-8492-FFC9D530256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449388"/>
            <a:ext cx="12192000" cy="5408611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1109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vi_Foto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0E515E2-7668-514A-A0B4-AC7D06DDB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10908714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45230BBD-D8AC-0545-A7D5-13382E10E9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8177" y="1809749"/>
            <a:ext cx="5181597" cy="43338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0D8EEC7-A4A8-754E-B0D5-1BD7DE8A81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68761" y="1809749"/>
            <a:ext cx="5181597" cy="43338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18BB3B5-113D-8548-9F2F-322C167FD2BE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Inter Semi Bold" panose="020B0502030000000004" pitchFamily="34" charset="0"/>
              <a:ea typeface="Inter Semi Bold" panose="020B0502030000000004" pitchFamily="34" charset="0"/>
              <a:cs typeface="Inter Semi 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65501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vi_Foto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50E515E2-7668-514A-A0B4-AC7D06DDB5F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10908714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6" name="Picture Placeholder 3">
            <a:extLst>
              <a:ext uri="{FF2B5EF4-FFF2-40B4-BE49-F238E27FC236}">
                <a16:creationId xmlns:a16="http://schemas.microsoft.com/office/drawing/2014/main" id="{45230BBD-D8AC-0545-A7D5-13382E10E9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38177" y="1809749"/>
            <a:ext cx="5181597" cy="43338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10D8EEC7-A4A8-754E-B0D5-1BD7DE8A817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368761" y="1809749"/>
            <a:ext cx="5181597" cy="4333876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786F870C-64A2-4745-A31D-1B11AEC206B2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Inter Semi Bold" panose="020B0502030000000004" pitchFamily="34" charset="0"/>
                <a:ea typeface="Inter Semi Bold" panose="020B0502030000000004" pitchFamily="34" charset="0"/>
                <a:cs typeface="Inter Semi Bold" panose="020B05020300000000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tx1"/>
              </a:solidFill>
              <a:latin typeface="Inter Semi Bold" panose="020B0502030000000004" pitchFamily="34" charset="0"/>
              <a:ea typeface="Inter Semi Bold" panose="020B0502030000000004" pitchFamily="34" charset="0"/>
              <a:cs typeface="Inter Semi 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13858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Antraštė_Tekstas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B5F1E7A3-042D-1A41-A4EE-C4B741F2F95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35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6" name="Text Placeholder 4">
            <a:extLst>
              <a:ext uri="{FF2B5EF4-FFF2-40B4-BE49-F238E27FC236}">
                <a16:creationId xmlns:a16="http://schemas.microsoft.com/office/drawing/2014/main" id="{0393B77B-8341-1C44-8B13-EC418665B44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7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19" name="Picture Placeholder 4">
            <a:extLst>
              <a:ext uri="{FF2B5EF4-FFF2-40B4-BE49-F238E27FC236}">
                <a16:creationId xmlns:a16="http://schemas.microsoft.com/office/drawing/2014/main" id="{87791077-CFD2-474A-ADBD-B95943A9190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3D9565FE-3CF5-C940-8534-EF27E7FE6B39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4329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_Antraštė_Tekstas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 Placeholder 20">
            <a:extLst>
              <a:ext uri="{FF2B5EF4-FFF2-40B4-BE49-F238E27FC236}">
                <a16:creationId xmlns:a16="http://schemas.microsoft.com/office/drawing/2014/main" id="{2E6D4784-2EA3-C74A-80A6-6E53A34590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35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5592035A-2271-5843-9AF4-E3E9FDCF013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37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FB2BAA7-03FA-7D45-B48B-16E2EB9790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E960C207-DFB8-7C44-BEFE-3C8BB4B229DC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tx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7877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traštė_Tekstas_Foto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FB2BAA7-03FA-7D45-B48B-16E2EB9790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66AC166F-BD2D-6D49-902E-EA2D168F6C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1CCD885-C1EB-3A48-B8A0-CC1F23EEB6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</p:spTree>
    <p:extLst>
      <p:ext uri="{BB962C8B-B14F-4D97-AF65-F5344CB8AC3E}">
        <p14:creationId xmlns:p14="http://schemas.microsoft.com/office/powerpoint/2010/main" val="156230621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traštė_Tekstas_Foto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BFB2BAA7-03FA-7D45-B48B-16E2EB97900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096000" y="1"/>
            <a:ext cx="6096000" cy="6858000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6" name="Text Placeholder 20">
            <a:extLst>
              <a:ext uri="{FF2B5EF4-FFF2-40B4-BE49-F238E27FC236}">
                <a16:creationId xmlns:a16="http://schemas.microsoft.com/office/drawing/2014/main" id="{66AC166F-BD2D-6D49-902E-EA2D168F6C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2924175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C1CCD885-C1EB-3A48-B8A0-CC1F23EEB6A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ANTRAŠTĖ</a:t>
            </a:r>
          </a:p>
        </p:txBody>
      </p:sp>
    </p:spTree>
    <p:extLst>
      <p:ext uri="{BB962C8B-B14F-4D97-AF65-F5344CB8AC3E}">
        <p14:creationId xmlns:p14="http://schemas.microsoft.com/office/powerpoint/2010/main" val="33221179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oto_Antraštė_Keturios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95773F8-D068-1F4A-994E-CAA5A3CA9D7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342900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2F83555-CE96-6D4C-89FF-4953A94371F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298993207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oto_Antraštė_Keturios dal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342900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95773F8-D068-1F4A-994E-CAA5A3CA9D7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342900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2F83555-CE96-6D4C-89FF-4953A94371F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38991583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Foto_Antraštė_Keturios daly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95773F8-D068-1F4A-994E-CAA5A3CA9D7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3428998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2F83555-CE96-6D4C-89FF-4953A94371F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3429003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4197057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ulinė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91472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Foto_Antraštė_Keturios dal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4">
            <a:extLst>
              <a:ext uri="{FF2B5EF4-FFF2-40B4-BE49-F238E27FC236}">
                <a16:creationId xmlns:a16="http://schemas.microsoft.com/office/drawing/2014/main" id="{D95773F8-D068-1F4A-994E-CAA5A3CA9D7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0" y="1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  <p:sp>
        <p:nvSpPr>
          <p:cNvPr id="16" name="Text Placeholder 20">
            <a:extLst>
              <a:ext uri="{FF2B5EF4-FFF2-40B4-BE49-F238E27FC236}">
                <a16:creationId xmlns:a16="http://schemas.microsoft.com/office/drawing/2014/main" id="{69113ABE-874B-0647-8AAD-DE5BA4A26CC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63597" y="3428998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9" name="Text Placeholder 20">
            <a:extLst>
              <a:ext uri="{FF2B5EF4-FFF2-40B4-BE49-F238E27FC236}">
                <a16:creationId xmlns:a16="http://schemas.microsoft.com/office/drawing/2014/main" id="{BAFEA5EF-7EB5-B242-B569-0521DECA7C5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959600" y="0"/>
            <a:ext cx="4534568" cy="342899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52F83555-CE96-6D4C-89FF-4953A94371F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096000" y="3429003"/>
            <a:ext cx="6096000" cy="3428997"/>
          </a:xfrm>
          <a:prstGeom prst="rect">
            <a:avLst/>
          </a:prstGeom>
        </p:spPr>
        <p:txBody>
          <a:bodyPr/>
          <a:lstStyle/>
          <a:p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19117774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>
          <p15:clr>
            <a:srgbClr val="FBAE40"/>
          </p15:clr>
        </p15:guide>
        <p15:guide id="2" pos="1096">
          <p15:clr>
            <a:srgbClr val="FBAE40"/>
          </p15:clr>
        </p15:guide>
        <p15:guide id="3" pos="4384">
          <p15:clr>
            <a:srgbClr val="FBAE40"/>
          </p15:clr>
        </p15:guide>
        <p15:guide id="4" pos="2184">
          <p15:clr>
            <a:srgbClr val="FBAE40"/>
          </p15:clr>
        </p15:guide>
        <p15:guide id="5" pos="3296">
          <p15:clr>
            <a:srgbClr val="FBAE40"/>
          </p15:clr>
        </p15:guide>
        <p15:guide id="6" pos="5473">
          <p15:clr>
            <a:srgbClr val="FBAE40"/>
          </p15:clr>
        </p15:guide>
        <p15:guide id="8" pos="6584">
          <p15:clr>
            <a:srgbClr val="FBAE40"/>
          </p15:clr>
        </p15:guide>
        <p15:guide id="9" pos="6040">
          <p15:clr>
            <a:srgbClr val="FBAE40"/>
          </p15:clr>
        </p15:guide>
        <p15:guide id="10" orient="horz" pos="3090">
          <p15:clr>
            <a:srgbClr val="FBAE40"/>
          </p15:clr>
        </p15:guide>
        <p15:guide id="11" orient="horz" pos="1842">
          <p15:clr>
            <a:srgbClr val="FBAE40"/>
          </p15:clr>
        </p15:guide>
        <p15:guide id="12" orient="horz" pos="1230">
          <p15:clr>
            <a:srgbClr val="FBAE40"/>
          </p15:clr>
        </p15:guide>
        <p15:guide id="13" orient="horz" pos="913">
          <p15:clr>
            <a:srgbClr val="FBAE40"/>
          </p15:clr>
        </p15:guide>
        <p15:guide id="14" orient="horz" pos="618">
          <p15:clr>
            <a:srgbClr val="FBAE40"/>
          </p15:clr>
        </p15:guide>
        <p15:guide id="15" orient="horz" pos="2478">
          <p15:clr>
            <a:srgbClr val="FBAE40"/>
          </p15:clr>
        </p15:guide>
        <p15:guide id="16" pos="393">
          <p15:clr>
            <a:srgbClr val="FBAE40"/>
          </p15:clr>
        </p15:guide>
        <p15:guide id="17" orient="horz" pos="3929">
          <p15:clr>
            <a:srgbClr val="FBAE40"/>
          </p15:clr>
        </p15:guide>
        <p15:guide id="18" orient="horz" pos="368">
          <p15:clr>
            <a:srgbClr val="FBAE40"/>
          </p15:clr>
        </p15:guide>
        <p15:guide id="19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a_Juodas fon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3AB4F772-2275-974B-AA4E-C0D2280B6421}"/>
              </a:ext>
            </a:extLst>
          </p:cNvPr>
          <p:cNvSpPr txBox="1"/>
          <p:nvPr userDrawn="1"/>
        </p:nvSpPr>
        <p:spPr>
          <a:xfrm>
            <a:off x="1279922" y="403225"/>
            <a:ext cx="9632156" cy="198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800" b="1" i="0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SVARBU (ŠITA SKAIDRĖ NĖRA ŠABLONO DALIS)</a:t>
            </a:r>
            <a:endParaRPr lang="lt-LT" b="1" i="0" dirty="0">
              <a:solidFill>
                <a:srgbClr val="FFFF00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lt-LT" b="0" i="0" dirty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 diagramą:</a:t>
            </a: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1.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Nueikite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View panel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2.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3.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diagramą</a:t>
            </a:r>
            <a:b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</a:b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4.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Uždarykite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: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Normal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5.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Įklijuokite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diagramą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savo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skaidrėje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.</a:t>
            </a:r>
            <a:endParaRPr lang="lt-LT" sz="1600" b="0" i="0" u="none" strike="noStrike" kern="1200" dirty="0">
              <a:solidFill>
                <a:schemeClr val="bg1"/>
              </a:solidFill>
              <a:effectLst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lt-LT" b="1" i="0" dirty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t>Visos kitos diagramos turi būti kuriamos remiantis esama stilistika.</a:t>
            </a:r>
            <a:endParaRPr lang="en-US" b="1" i="0" dirty="0">
              <a:solidFill>
                <a:schemeClr val="bg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ECDE41A-C15A-8C4B-A12D-1A07B994E01E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983733450"/>
              </p:ext>
            </p:extLst>
          </p:nvPr>
        </p:nvGraphicFramePr>
        <p:xfrm>
          <a:off x="988701" y="2767449"/>
          <a:ext cx="5988569" cy="389923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1E189536-B994-8B44-9AD6-1E9B3000F884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81667176"/>
              </p:ext>
            </p:extLst>
          </p:nvPr>
        </p:nvGraphicFramePr>
        <p:xfrm>
          <a:off x="7585316" y="3085203"/>
          <a:ext cx="4006368" cy="3581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23109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grama_Baltas fo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822D502-64E2-DE49-8A59-1D3013B76A6E}"/>
              </a:ext>
            </a:extLst>
          </p:cNvPr>
          <p:cNvSpPr txBox="1"/>
          <p:nvPr userDrawn="1"/>
        </p:nvSpPr>
        <p:spPr>
          <a:xfrm>
            <a:off x="1279922" y="403225"/>
            <a:ext cx="9632156" cy="1988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8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SVARBU (ŠITA SKAIDRĖ NĖRA ŠABLONO DALIS)</a:t>
            </a:r>
            <a:endParaRPr lang="lt-LT" b="1" i="0" dirty="0">
              <a:solidFill>
                <a:schemeClr val="tx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lt-LT" b="0" i="0" dirty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 diagramą:</a:t>
            </a: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1.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Nueikite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View panel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2.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3.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diagramą</a:t>
            </a:r>
            <a:b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</a:b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4.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Uždarykite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: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Normal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5.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Įklijuokite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diagramą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savo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skaidrėje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.</a:t>
            </a:r>
            <a:endParaRPr lang="lt-LT" sz="16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lt-LT" b="1" i="0" dirty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t>Visos kitos diagramos turi būti kuriamos remiantis esama stilistika.</a:t>
            </a:r>
            <a:endParaRPr lang="en-US" b="1" i="0" dirty="0">
              <a:solidFill>
                <a:schemeClr val="tx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8EE4845D-B78D-4A46-9763-62D727630EA1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737979793"/>
              </p:ext>
            </p:extLst>
          </p:nvPr>
        </p:nvGraphicFramePr>
        <p:xfrm>
          <a:off x="988701" y="2763075"/>
          <a:ext cx="5995285" cy="390360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5A0CB8A1-1010-EC4F-B6C5-EFB7467F76EE}"/>
              </a:ext>
            </a:extLst>
          </p:cNvPr>
          <p:cNvGraphicFramePr/>
          <p:nvPr userDrawn="1">
            <p:extLst>
              <p:ext uri="{D42A27DB-BD31-4B8C-83A1-F6EECF244321}">
                <p14:modId xmlns:p14="http://schemas.microsoft.com/office/powerpoint/2010/main" val="1245475880"/>
              </p:ext>
            </p:extLst>
          </p:nvPr>
        </p:nvGraphicFramePr>
        <p:xfrm>
          <a:off x="7585316" y="3085203"/>
          <a:ext cx="4006368" cy="35814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968106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ntelė_Juodas fona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0A4775A3-EB07-A141-A562-5216ADEA360A}"/>
              </a:ext>
            </a:extLst>
          </p:cNvPr>
          <p:cNvSpPr txBox="1"/>
          <p:nvPr userDrawn="1"/>
        </p:nvSpPr>
        <p:spPr>
          <a:xfrm>
            <a:off x="1102519" y="698500"/>
            <a:ext cx="9986962" cy="1532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800" b="1" i="0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SVARBU (ŠITA SKAIDRĖ NĖRA ŠABLONO DALIS)</a:t>
            </a:r>
            <a:endParaRPr lang="lt-LT" b="1" i="0" dirty="0">
              <a:solidFill>
                <a:srgbClr val="FFFF00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lt-LT" b="0" i="0" dirty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 lentelę:</a:t>
            </a: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1.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Nueikite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View panel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2.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3.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lentelę</a:t>
            </a:r>
            <a:b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</a:b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4.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Uždarykite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: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Normal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1" i="0" u="none" strike="noStrike" kern="12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5.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Įklijuokite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lentelę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savo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skaidrėje</a:t>
            </a:r>
            <a:r>
              <a:rPr lang="en-GB" sz="1600" b="0" i="0" u="none" strike="noStrike" kern="12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.</a:t>
            </a:r>
            <a:endParaRPr lang="lt-LT" sz="1600" b="0" i="0" u="none" strike="noStrike" kern="1200" dirty="0">
              <a:solidFill>
                <a:schemeClr val="bg1"/>
              </a:solidFill>
              <a:effectLst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EDCF25F-588F-FA48-A5FB-9F332A23BADD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431052889"/>
              </p:ext>
            </p:extLst>
          </p:nvPr>
        </p:nvGraphicFramePr>
        <p:xfrm>
          <a:off x="947737" y="2736570"/>
          <a:ext cx="10077314" cy="347503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5463">
                  <a:extLst>
                    <a:ext uri="{9D8B030D-6E8A-4147-A177-3AD203B41FA5}">
                      <a16:colId xmlns:a16="http://schemas.microsoft.com/office/drawing/2014/main" val="553379762"/>
                    </a:ext>
                  </a:extLst>
                </a:gridCol>
                <a:gridCol w="5672183">
                  <a:extLst>
                    <a:ext uri="{9D8B030D-6E8A-4147-A177-3AD203B41FA5}">
                      <a16:colId xmlns:a16="http://schemas.microsoft.com/office/drawing/2014/main" val="2887563481"/>
                    </a:ext>
                  </a:extLst>
                </a:gridCol>
                <a:gridCol w="2632166">
                  <a:extLst>
                    <a:ext uri="{9D8B030D-6E8A-4147-A177-3AD203B41FA5}">
                      <a16:colId xmlns:a16="http://schemas.microsoft.com/office/drawing/2014/main" val="1877026651"/>
                    </a:ext>
                  </a:extLst>
                </a:gridCol>
                <a:gridCol w="1247502">
                  <a:extLst>
                    <a:ext uri="{9D8B030D-6E8A-4147-A177-3AD203B41FA5}">
                      <a16:colId xmlns:a16="http://schemas.microsoft.com/office/drawing/2014/main" val="2481374449"/>
                    </a:ext>
                  </a:extLst>
                </a:gridCol>
              </a:tblGrid>
              <a:tr h="695007"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Nr.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Magna aliquam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Enim ad minim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Iriure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261061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Aoreet dolore magna aliquam erat volutpat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Praesent luptatum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3534893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Ut wisi enim ad minim veniam, quis nostrud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Dolore te feugait nul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2109185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Exerci tation ullamcorper suscipit lobortis nisl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Augue duis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3808814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Duis autem vel eum iriure dolor 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Te feugait nulla facilisi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rgbClr val="FFFF00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9441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420871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ntelė_Baltas fo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5245F59-08C9-D44E-AAB0-68B4A977944C}"/>
              </a:ext>
            </a:extLst>
          </p:cNvPr>
          <p:cNvSpPr txBox="1"/>
          <p:nvPr userDrawn="1"/>
        </p:nvSpPr>
        <p:spPr>
          <a:xfrm>
            <a:off x="1102519" y="698500"/>
            <a:ext cx="9986962" cy="1532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  <a:spcAft>
                <a:spcPts val="1200"/>
              </a:spcAft>
            </a:pPr>
            <a:r>
              <a:rPr lang="en-GB" sz="18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SVARBU (ŠITA SKAIDRĖ NĖRA ŠABLONO DALIS)</a:t>
            </a:r>
            <a:endParaRPr lang="lt-LT" b="1" i="0" dirty="0">
              <a:solidFill>
                <a:schemeClr val="tx1"/>
              </a:solidFill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lt-LT" b="0" i="0" dirty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 lentelę:</a:t>
            </a:r>
          </a:p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1.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Nueikite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View panel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2.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3.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Nusikopijuokite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lentelę</a:t>
            </a:r>
            <a:b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</a:b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4.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Uždarykite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Slide Master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: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pasirinkite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1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Normal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1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5.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Įklijuokite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lentelę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savo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 </a:t>
            </a:r>
            <a:r>
              <a:rPr lang="en-GB" sz="16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skaidrėje</a:t>
            </a:r>
            <a:r>
              <a:rPr lang="en-GB" sz="16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rPr>
              <a:t>.</a:t>
            </a:r>
            <a:endParaRPr lang="lt-LT" sz="16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Inter" panose="020B05020300000000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40D29DF7-224A-0946-B65F-B6854B3ABD98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2636463211"/>
              </p:ext>
            </p:extLst>
          </p:nvPr>
        </p:nvGraphicFramePr>
        <p:xfrm>
          <a:off x="947737" y="2736570"/>
          <a:ext cx="10279789" cy="347503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528366">
                  <a:extLst>
                    <a:ext uri="{9D8B030D-6E8A-4147-A177-3AD203B41FA5}">
                      <a16:colId xmlns:a16="http://schemas.microsoft.com/office/drawing/2014/main" val="553379762"/>
                    </a:ext>
                  </a:extLst>
                </a:gridCol>
                <a:gridCol w="5669280">
                  <a:extLst>
                    <a:ext uri="{9D8B030D-6E8A-4147-A177-3AD203B41FA5}">
                      <a16:colId xmlns:a16="http://schemas.microsoft.com/office/drawing/2014/main" val="2887563481"/>
                    </a:ext>
                  </a:extLst>
                </a:gridCol>
                <a:gridCol w="2625634">
                  <a:extLst>
                    <a:ext uri="{9D8B030D-6E8A-4147-A177-3AD203B41FA5}">
                      <a16:colId xmlns:a16="http://schemas.microsoft.com/office/drawing/2014/main" val="1877026651"/>
                    </a:ext>
                  </a:extLst>
                </a:gridCol>
                <a:gridCol w="1456509">
                  <a:extLst>
                    <a:ext uri="{9D8B030D-6E8A-4147-A177-3AD203B41FA5}">
                      <a16:colId xmlns:a16="http://schemas.microsoft.com/office/drawing/2014/main" val="2481374449"/>
                    </a:ext>
                  </a:extLst>
                </a:gridCol>
              </a:tblGrid>
              <a:tr h="695007"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Nr.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Magna aliquam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Enim ad minim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1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Iriure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7261061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Aoreet dolore magna aliquam erat volutpat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Praesent luptatum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+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03534893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Ut wisi enim ad minim veniam, quis nostrud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Dolore te feugait nul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82109185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Exerci tation ullamcorper suscipit lobortis nisl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Augue duis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63808814"/>
                  </a:ext>
                </a:extLst>
              </a:tr>
              <a:tr h="695007"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Duis autem vel eum iriure dolor 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Te feugait nulla facilisi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500" b="0" i="0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Inter" panose="020B0502030000000004" pitchFamily="34" charset="0"/>
                          <a:cs typeface="Arial" panose="020B0604020202020204" pitchFamily="34" charset="0"/>
                        </a:rPr>
                        <a:t>-</a:t>
                      </a:r>
                    </a:p>
                  </a:txBody>
                  <a:tcPr marL="108000" marR="108000" marT="54000" marB="5400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594412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577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riny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6F833E-D503-7449-87CC-B8E383BC6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6921" y="424809"/>
            <a:ext cx="862883" cy="983770"/>
          </a:xfrm>
          <a:prstGeom prst="rect">
            <a:avLst/>
          </a:prstGeom>
        </p:spPr>
      </p:pic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46D6B95C-B687-614F-8DA6-5031F96661A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613221" y="1960510"/>
            <a:ext cx="6975279" cy="4276777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10000"/>
              </a:lnSpc>
              <a:spcBef>
                <a:spcPts val="1200"/>
              </a:spcBef>
              <a:buClr>
                <a:srgbClr val="FFFF00"/>
              </a:buClr>
              <a:buFont typeface="+mj-lt"/>
              <a:buAutoNum type="arabicPeriod"/>
              <a:defRPr sz="2000" b="0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Antraštė</a:t>
            </a:r>
            <a:endParaRPr lang="en-US" dirty="0"/>
          </a:p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21" name="Text Placeholder 4">
            <a:extLst>
              <a:ext uri="{FF2B5EF4-FFF2-40B4-BE49-F238E27FC236}">
                <a16:creationId xmlns:a16="http://schemas.microsoft.com/office/drawing/2014/main" id="{25D01418-F6D6-EA49-BF7F-FFFFA2FDDCD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613221" y="600737"/>
            <a:ext cx="8037512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Turinys</a:t>
            </a:r>
            <a:endParaRPr lang="en-US" dirty="0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768C0BA-DBA4-9E4F-97DF-579214DE10A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646472" y="0"/>
            <a:ext cx="190500" cy="6858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D862C0A-2BED-074B-8AF0-3A7D2789C05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 rot="16200000">
            <a:off x="-1604416" y="3603891"/>
            <a:ext cx="4985555" cy="64368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7AF8862B-96D5-3A40-B92F-BAC6CDE874C0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422960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  <p15:guide id="19" pos="731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yrius_Vienas skaičiu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6F833E-D503-7449-87CC-B8E383BC6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9021" y="424809"/>
            <a:ext cx="862883" cy="9837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61843-38B4-D148-99E5-9F4C3E2339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6850" y="0"/>
            <a:ext cx="190500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892914-F5A9-F642-B52A-C75D04F0928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840052" y="0"/>
            <a:ext cx="38100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4D699B-062F-E34A-B8AF-6AF33D54CB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119640" t="58032" r="-170830" b="390"/>
          <a:stretch/>
        </p:blipFill>
        <p:spPr>
          <a:xfrm rot="5400000">
            <a:off x="1351336" y="52466"/>
            <a:ext cx="148773" cy="2851446"/>
          </a:xfrm>
          <a:prstGeom prst="rect">
            <a:avLst/>
          </a:prstGeom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24758FE-FB03-7945-8489-CE74EBB534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467098" y="3668711"/>
            <a:ext cx="6222494" cy="27240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7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6E61C04-401B-A548-95BE-432EEC7539D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373481" y="1329925"/>
            <a:ext cx="1104900" cy="254000"/>
          </a:xfrm>
          <a:prstGeom prst="rect">
            <a:avLst/>
          </a:prstGeom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C83BDE46-B3FD-934A-954D-8ED9ABBD069B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8847686" y="3603890"/>
            <a:ext cx="4985555" cy="64368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23ABD1B-A1CE-B243-B0AE-AFA3DF058648}"/>
              </a:ext>
            </a:extLst>
          </p:cNvPr>
          <p:cNvSpPr txBox="1"/>
          <p:nvPr userDrawn="1"/>
        </p:nvSpPr>
        <p:spPr>
          <a:xfrm>
            <a:off x="3467098" y="1289465"/>
            <a:ext cx="46048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T" sz="1500" b="1" i="0" dirty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t>KAUNO TECHNOLOGIJOS UNIVERSITETAS</a:t>
            </a: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F0045096-48AE-2F45-81DE-246F7A97BAF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373722"/>
            <a:ext cx="2828658" cy="3222561"/>
          </a:xfrm>
          <a:prstGeom prst="rect">
            <a:avLst/>
          </a:prstGeom>
          <a:ln w="19050">
            <a:noFill/>
          </a:ln>
        </p:spPr>
        <p:txBody>
          <a:bodyPr/>
          <a:lstStyle>
            <a:lvl1pPr marL="0" indent="0" algn="ctr">
              <a:buNone/>
              <a:defRPr sz="26000" b="1" i="0">
                <a:ln w="19050">
                  <a:solidFill>
                    <a:schemeClr val="bg1"/>
                  </a:solidFill>
                </a:ln>
                <a:noFill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647961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kyrius_Du skaičiai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A36F833E-D503-7449-87CC-B8E383BC66C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909021" y="424809"/>
            <a:ext cx="862883" cy="9837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861843-38B4-D148-99E5-9F4C3E2339E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6850" y="0"/>
            <a:ext cx="190500" cy="6858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55EE49-EA86-604D-B79E-1835648D437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-254768" t="1" r="-836988" b="29251"/>
          <a:stretch/>
        </p:blipFill>
        <p:spPr>
          <a:xfrm rot="5400000">
            <a:off x="2198923" y="-847734"/>
            <a:ext cx="454047" cy="485189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D892914-F5A9-F642-B52A-C75D04F0928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832844" y="0"/>
            <a:ext cx="38100" cy="685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8C8245-A0B5-4343-A773-99B1AC5A1C1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3278535" y="1329925"/>
            <a:ext cx="1104900" cy="254000"/>
          </a:xfrm>
          <a:prstGeom prst="rect">
            <a:avLst/>
          </a:prstGeom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224758FE-FB03-7945-8489-CE74EBB5340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77810" y="3668711"/>
            <a:ext cx="4361134" cy="2724025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7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20FA2AC1-A86F-6246-9CF6-463924E7F59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8847686" y="3603890"/>
            <a:ext cx="4985555" cy="643688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5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D500F5A-81CA-2F4B-BDD4-88D7FC1AE05F}"/>
              </a:ext>
            </a:extLst>
          </p:cNvPr>
          <p:cNvSpPr txBox="1"/>
          <p:nvPr userDrawn="1"/>
        </p:nvSpPr>
        <p:spPr>
          <a:xfrm>
            <a:off x="5477810" y="1289465"/>
            <a:ext cx="4604847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LT" sz="1500" b="1" i="0" dirty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t>KAUNO TECHNOLOGIJOS UNIVERSITETAS</a:t>
            </a:r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D6224EDB-B787-DE4E-BE6F-8D8484097F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3373722"/>
            <a:ext cx="4832844" cy="3222561"/>
          </a:xfrm>
          <a:prstGeom prst="rect">
            <a:avLst/>
          </a:prstGeom>
          <a:ln w="19050">
            <a:noFill/>
          </a:ln>
        </p:spPr>
        <p:txBody>
          <a:bodyPr/>
          <a:lstStyle>
            <a:lvl1pPr marL="0" indent="0" algn="ctr">
              <a:buNone/>
              <a:defRPr sz="26000" b="1" i="0">
                <a:ln w="19050">
                  <a:solidFill>
                    <a:schemeClr val="bg1"/>
                  </a:solidFill>
                </a:ln>
                <a:noFill/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374483783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_Šūkis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CD1856C-F327-BF49-A715-D3258E845A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9908045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B7DEC24-8D93-6D48-A79C-7BDDFFA2B16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013890" y="0"/>
            <a:ext cx="38100" cy="6858000"/>
          </a:xfrm>
          <a:prstGeom prst="rect">
            <a:avLst/>
          </a:prstGeom>
        </p:spPr>
      </p:pic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D1AB869-1A97-C74F-B22C-8C4A3C8553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9406361" y="3040008"/>
            <a:ext cx="4397904" cy="1173382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3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7015AA5-A63A-AA42-ACD1-300F08FBDCD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t="-1" r="9663" b="-12809"/>
          <a:stretch/>
        </p:blipFill>
        <p:spPr>
          <a:xfrm>
            <a:off x="0" y="1356723"/>
            <a:ext cx="11013890" cy="214901"/>
          </a:xfrm>
          <a:prstGeom prst="rect">
            <a:avLst/>
          </a:prstGeom>
        </p:spPr>
      </p:pic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4B86B12-DA76-274D-9D4F-46D64739DB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4374624"/>
            <a:ext cx="9828212" cy="186072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587BF503-4657-4144-AE5A-7FC3C4A846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3723" y="3048000"/>
            <a:ext cx="9828212" cy="101934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Antraštė 2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10A3938-1C5A-734A-9AEB-AA2A81156F6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1314565" y="696317"/>
            <a:ext cx="590984" cy="318475"/>
          </a:xfrm>
          <a:prstGeom prst="rect">
            <a:avLst/>
          </a:prstGeom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7EE7EFB9-58EC-4E46-B135-D34F2910C588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54249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_Šūkis_Balta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CD1856C-F327-BF49-A715-D3258E845A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4" y="600737"/>
            <a:ext cx="9908045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CD1AB869-1A97-C74F-B22C-8C4A3C85531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 rot="16200000">
            <a:off x="9406361" y="3040008"/>
            <a:ext cx="4397904" cy="1173382"/>
          </a:xfrm>
          <a:prstGeom prst="rect">
            <a:avLst/>
          </a:prstGeom>
        </p:spPr>
        <p:txBody>
          <a:bodyPr anchor="ctr"/>
          <a:lstStyle>
            <a:lvl1pPr marL="0" indent="0">
              <a:lnSpc>
                <a:spcPct val="130000"/>
              </a:lnSpc>
              <a:spcBef>
                <a:spcPts val="0"/>
              </a:spcBef>
              <a:buNone/>
              <a:defRPr sz="1300" b="1" i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>
              <a:buNone/>
              <a:defRPr sz="1500" b="0" i="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</a:lstStyle>
          <a:p>
            <a:pPr lvl="0"/>
            <a:r>
              <a:rPr lang="en-GB" dirty="0"/>
              <a:t>UŽ KIEKVIENOS TECHNOLOGIJOS – ŽMOGUS</a:t>
            </a:r>
            <a:endParaRPr lang="en-LT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4B86B12-DA76-274D-9D4F-46D64739DB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4374624"/>
            <a:ext cx="9828212" cy="186072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587BF503-4657-4144-AE5A-7FC3C4A846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3723" y="3048000"/>
            <a:ext cx="9828212" cy="101934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>
                <a:solidFill>
                  <a:schemeClr val="tx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Antraštė 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028207-03C6-EB4F-8087-70DFE414C3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1314563" y="696316"/>
            <a:ext cx="590985" cy="31847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B3520C-4886-5844-B632-0EFDEEFA04B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010097" y="0"/>
            <a:ext cx="38100" cy="6858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BDCAF9-A99D-AB48-B61A-DEA4A9FF6C9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9625" b="-49952"/>
          <a:stretch/>
        </p:blipFill>
        <p:spPr>
          <a:xfrm>
            <a:off x="0" y="1356709"/>
            <a:ext cx="11018622" cy="285659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D1705FAF-CC62-BB49-B817-BC45A057FA08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tx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7572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as_Juo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DCD1856C-F327-BF49-A715-D3258E845AB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1645" y="600737"/>
            <a:ext cx="8978606" cy="50963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000" b="1" i="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/>
              <a:t>Antraštė</a:t>
            </a:r>
            <a:endParaRPr lang="en-US" dirty="0"/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B4B86B12-DA76-274D-9D4F-46D64739DB8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39930" y="4374624"/>
            <a:ext cx="9828212" cy="1860720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Tekstas</a:t>
            </a:r>
          </a:p>
          <a:p>
            <a:pPr lvl="0"/>
            <a:r>
              <a:rPr lang="lt-LT" dirty="0"/>
              <a:t>antra eilutė</a:t>
            </a:r>
          </a:p>
        </p:txBody>
      </p:sp>
      <p:sp>
        <p:nvSpPr>
          <p:cNvPr id="22" name="Text Placeholder 20">
            <a:extLst>
              <a:ext uri="{FF2B5EF4-FFF2-40B4-BE49-F238E27FC236}">
                <a16:creationId xmlns:a16="http://schemas.microsoft.com/office/drawing/2014/main" id="{587BF503-4657-4144-AE5A-7FC3C4A8467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43723" y="3048000"/>
            <a:ext cx="9828212" cy="1019347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2200" b="1" i="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lt-LT" dirty="0"/>
              <a:t>Antraštė 2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C3A560-9403-BC49-A5F7-C015081D15D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351225"/>
            <a:ext cx="12192000" cy="1905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36B143-6BE1-0541-83D6-F8722667238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163044" y="696317"/>
            <a:ext cx="590984" cy="318475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EE81F693-50CC-E74A-92F2-28556691589B}"/>
              </a:ext>
            </a:extLst>
          </p:cNvPr>
          <p:cNvSpPr txBox="1">
            <a:spLocks/>
          </p:cNvSpPr>
          <p:nvPr userDrawn="1"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‹#›</a:t>
            </a:fld>
            <a:endParaRPr lang="en-US" sz="1400" b="1" i="0" dirty="0">
              <a:solidFill>
                <a:schemeClr val="bg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8289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3702" userDrawn="1">
          <p15:clr>
            <a:srgbClr val="FBAE40"/>
          </p15:clr>
        </p15:guide>
        <p15:guide id="2" pos="1096" userDrawn="1">
          <p15:clr>
            <a:srgbClr val="FBAE40"/>
          </p15:clr>
        </p15:guide>
        <p15:guide id="3" pos="4384" userDrawn="1">
          <p15:clr>
            <a:srgbClr val="FBAE40"/>
          </p15:clr>
        </p15:guide>
        <p15:guide id="4" pos="2184" userDrawn="1">
          <p15:clr>
            <a:srgbClr val="FBAE40"/>
          </p15:clr>
        </p15:guide>
        <p15:guide id="5" pos="3296" userDrawn="1">
          <p15:clr>
            <a:srgbClr val="FBAE40"/>
          </p15:clr>
        </p15:guide>
        <p15:guide id="6" pos="5473" userDrawn="1">
          <p15:clr>
            <a:srgbClr val="FBAE40"/>
          </p15:clr>
        </p15:guide>
        <p15:guide id="8" pos="6584" userDrawn="1">
          <p15:clr>
            <a:srgbClr val="FBAE40"/>
          </p15:clr>
        </p15:guide>
        <p15:guide id="9" pos="6040" userDrawn="1">
          <p15:clr>
            <a:srgbClr val="FBAE40"/>
          </p15:clr>
        </p15:guide>
        <p15:guide id="10" orient="horz" pos="3090" userDrawn="1">
          <p15:clr>
            <a:srgbClr val="FBAE40"/>
          </p15:clr>
        </p15:guide>
        <p15:guide id="11" orient="horz" pos="1842" userDrawn="1">
          <p15:clr>
            <a:srgbClr val="FBAE40"/>
          </p15:clr>
        </p15:guide>
        <p15:guide id="12" orient="horz" pos="1230" userDrawn="1">
          <p15:clr>
            <a:srgbClr val="FBAE40"/>
          </p15:clr>
        </p15:guide>
        <p15:guide id="13" orient="horz" pos="913" userDrawn="1">
          <p15:clr>
            <a:srgbClr val="FBAE40"/>
          </p15:clr>
        </p15:guide>
        <p15:guide id="14" orient="horz" pos="618" userDrawn="1">
          <p15:clr>
            <a:srgbClr val="FBAE40"/>
          </p15:clr>
        </p15:guide>
        <p15:guide id="15" orient="horz" pos="2478" userDrawn="1">
          <p15:clr>
            <a:srgbClr val="FBAE40"/>
          </p15:clr>
        </p15:guide>
        <p15:guide id="16" pos="393" userDrawn="1">
          <p15:clr>
            <a:srgbClr val="FBAE40"/>
          </p15:clr>
        </p15:guide>
        <p15:guide id="17" orient="horz" pos="3929" userDrawn="1">
          <p15:clr>
            <a:srgbClr val="FBAE40"/>
          </p15:clr>
        </p15:guide>
        <p15:guide id="18" orient="horz" pos="368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32.xml"/><Relationship Id="rId1" Type="http://schemas.openxmlformats.org/officeDocument/2006/relationships/slideLayout" Target="../slideLayouts/slideLayout31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0401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44" r:id="rId2"/>
    <p:sldLayoutId id="2147483745" r:id="rId3"/>
    <p:sldLayoutId id="2147483712" r:id="rId4"/>
    <p:sldLayoutId id="2147483714" r:id="rId5"/>
    <p:sldLayoutId id="2147483715" r:id="rId6"/>
    <p:sldLayoutId id="2147483716" r:id="rId7"/>
    <p:sldLayoutId id="2147483723" r:id="rId8"/>
    <p:sldLayoutId id="2147483737" r:id="rId9"/>
    <p:sldLayoutId id="2147483738" r:id="rId10"/>
    <p:sldLayoutId id="2147483717" r:id="rId11"/>
    <p:sldLayoutId id="2147483718" r:id="rId12"/>
    <p:sldLayoutId id="2147483719" r:id="rId13"/>
    <p:sldLayoutId id="2147483720" r:id="rId14"/>
    <p:sldLayoutId id="2147483677" r:id="rId15"/>
    <p:sldLayoutId id="2147483739" r:id="rId16"/>
    <p:sldLayoutId id="2147483743" r:id="rId1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26558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  <p:sldLayoutId id="2147483725" r:id="rId2"/>
    <p:sldLayoutId id="2147483726" r:id="rId3"/>
    <p:sldLayoutId id="2147483727" r:id="rId4"/>
    <p:sldLayoutId id="2147483728" r:id="rId5"/>
    <p:sldLayoutId id="2147483729" r:id="rId6"/>
    <p:sldLayoutId id="2147483742" r:id="rId7"/>
    <p:sldLayoutId id="2147483732" r:id="rId8"/>
    <p:sldLayoutId id="2147483731" r:id="rId9"/>
    <p:sldLayoutId id="2147483733" r:id="rId10"/>
    <p:sldLayoutId id="2147483734" r:id="rId11"/>
    <p:sldLayoutId id="2147483735" r:id="rId12"/>
    <p:sldLayoutId id="214748373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86730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709" r:id="rId2"/>
    <p:sldLayoutId id="2147483710" r:id="rId3"/>
    <p:sldLayoutId id="2147483711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4.png"/><Relationship Id="rId4" Type="http://schemas.openxmlformats.org/officeDocument/2006/relationships/image" Target="../media/image10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7" Type="http://schemas.openxmlformats.org/officeDocument/2006/relationships/image" Target="../media/image27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10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8.png"/><Relationship Id="rId4" Type="http://schemas.openxmlformats.org/officeDocument/2006/relationships/image" Target="../media/image9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30.png"/><Relationship Id="rId4" Type="http://schemas.openxmlformats.org/officeDocument/2006/relationships/image" Target="../media/image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10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0.emf"/><Relationship Id="rId4" Type="http://schemas.openxmlformats.org/officeDocument/2006/relationships/image" Target="../media/image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10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19.png"/><Relationship Id="rId4" Type="http://schemas.openxmlformats.org/officeDocument/2006/relationships/image" Target="../media/image10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0.png"/><Relationship Id="rId4" Type="http://schemas.openxmlformats.org/officeDocument/2006/relationships/image" Target="../media/image10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1.png"/><Relationship Id="rId4" Type="http://schemas.openxmlformats.org/officeDocument/2006/relationships/image" Target="../media/image1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2.png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0.xml"/><Relationship Id="rId5" Type="http://schemas.openxmlformats.org/officeDocument/2006/relationships/image" Target="../media/image23.png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13388A-EE5E-F84E-96EC-2F74F012C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9021" y="424809"/>
            <a:ext cx="862883" cy="983770"/>
          </a:xfrm>
          <a:prstGeom prst="rect">
            <a:avLst/>
          </a:prstGeom>
        </p:spPr>
      </p:pic>
      <p:sp>
        <p:nvSpPr>
          <p:cNvPr id="4" name="Text Placeholder 7">
            <a:extLst>
              <a:ext uri="{FF2B5EF4-FFF2-40B4-BE49-F238E27FC236}">
                <a16:creationId xmlns:a16="http://schemas.microsoft.com/office/drawing/2014/main" id="{DF43B101-836F-7849-B640-6B542DBC814C}"/>
              </a:ext>
            </a:extLst>
          </p:cNvPr>
          <p:cNvSpPr txBox="1">
            <a:spLocks/>
          </p:cNvSpPr>
          <p:nvPr/>
        </p:nvSpPr>
        <p:spPr>
          <a:xfrm>
            <a:off x="632355" y="1408579"/>
            <a:ext cx="8854531" cy="3534526"/>
          </a:xfrm>
          <a:prstGeom prst="rect">
            <a:avLst/>
          </a:prstGeom>
        </p:spPr>
        <p:txBody>
          <a:bodyPr anchor="b"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000" b="1" i="0" kern="120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sz="5400" b="1" i="0" dirty="0">
                <a:effectLst/>
              </a:rPr>
              <a:t>Keliavimo kartu platforma „JourneyFy“</a:t>
            </a:r>
            <a:r>
              <a:rPr lang="lt-LT" sz="5400" b="0" i="0" dirty="0">
                <a:effectLst/>
              </a:rPr>
              <a:t> </a:t>
            </a:r>
            <a:endParaRPr lang="en-US" sz="5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4EE182-6452-884A-B8BC-F4D515486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56850" y="0"/>
            <a:ext cx="190500" cy="685800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9BF6A53A-64ED-D24E-9605-263180428E60}"/>
              </a:ext>
            </a:extLst>
          </p:cNvPr>
          <p:cNvSpPr txBox="1">
            <a:spLocks/>
          </p:cNvSpPr>
          <p:nvPr/>
        </p:nvSpPr>
        <p:spPr>
          <a:xfrm rot="16200000">
            <a:off x="8847686" y="3603890"/>
            <a:ext cx="4985555" cy="643688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UŽ KIEKVIENOS TECHNOLOGIJOS – ŽMOGUS</a:t>
            </a:r>
            <a:endParaRPr lang="en-LT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F9935D9-B675-2A4C-BC04-3CF96A0029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" r="14257" b="-238517"/>
          <a:stretch/>
        </p:blipFill>
        <p:spPr>
          <a:xfrm>
            <a:off x="0" y="958421"/>
            <a:ext cx="10453816" cy="128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5A5E0F2-68F2-B243-8DB3-90B38C2369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3495" y="858795"/>
            <a:ext cx="1104900" cy="254000"/>
          </a:xfrm>
          <a:prstGeom prst="rect">
            <a:avLst/>
          </a:prstGeom>
        </p:spPr>
      </p:pic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D43A576B-81B0-8C41-9376-C0E88EFF5A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5644439"/>
              </p:ext>
            </p:extLst>
          </p:nvPr>
        </p:nvGraphicFramePr>
        <p:xfrm>
          <a:off x="6236606" y="4943105"/>
          <a:ext cx="3884609" cy="1798320"/>
        </p:xfrm>
        <a:graphic>
          <a:graphicData uri="http://schemas.openxmlformats.org/drawingml/2006/table">
            <a:tbl>
              <a:tblPr/>
              <a:tblGrid>
                <a:gridCol w="3884609">
                  <a:extLst>
                    <a:ext uri="{9D8B030D-6E8A-4147-A177-3AD203B41FA5}">
                      <a16:colId xmlns:a16="http://schemas.microsoft.com/office/drawing/2014/main" val="829639354"/>
                    </a:ext>
                  </a:extLst>
                </a:gridCol>
              </a:tblGrid>
              <a:tr h="603438">
                <a:tc>
                  <a:txBody>
                    <a:bodyPr/>
                    <a:lstStyle/>
                    <a:p>
                      <a:pPr algn="ctr" rtl="0" fontAlgn="base"/>
                      <a:r>
                        <a:rPr lang="lt-LT" sz="2000" b="1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Lukas Kuzmickas</a:t>
                      </a:r>
                      <a:r>
                        <a:rPr lang="lt-LT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pPr algn="ctr" rtl="0" fontAlgn="base"/>
                      <a:r>
                        <a:rPr lang="lt-LT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Projekto autorius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37278165"/>
                  </a:ext>
                </a:extLst>
              </a:tr>
              <a:tr h="322769">
                <a:tc>
                  <a:txBody>
                    <a:bodyPr/>
                    <a:lstStyle/>
                    <a:p>
                      <a:pPr algn="ctr" rtl="0" fontAlgn="base"/>
                      <a:r>
                        <a:rPr lang="lt-LT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9779514"/>
                  </a:ext>
                </a:extLst>
              </a:tr>
              <a:tr h="603438">
                <a:tc>
                  <a:txBody>
                    <a:bodyPr/>
                    <a:lstStyle/>
                    <a:p>
                      <a:pPr algn="ctr" rtl="0" fontAlgn="base"/>
                      <a:r>
                        <a:rPr lang="lt-LT" sz="2000" b="1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Asist. Dr. Mikas Binkis</a:t>
                      </a:r>
                      <a:r>
                        <a:rPr lang="lt-LT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</a:p>
                    <a:p>
                      <a:pPr algn="ctr" rtl="0" fontAlgn="base"/>
                      <a:r>
                        <a:rPr lang="lt-LT" sz="2000" b="0" i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Vadovas 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31136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53373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CD36623-D905-21F7-D3DE-8DCE32894B57}"/>
              </a:ext>
            </a:extLst>
          </p:cNvPr>
          <p:cNvSpPr txBox="1">
            <a:spLocks/>
          </p:cNvSpPr>
          <p:nvPr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10</a:t>
            </a:fld>
            <a:endParaRPr lang="en-US" sz="1400" b="1" i="0" dirty="0"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710BA5-24E6-BFC3-67F4-0ECFBBD95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890" y="0"/>
            <a:ext cx="381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FA954D-BE82-94D9-DBE1-285C4B2907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9663" b="-12809"/>
          <a:stretch/>
        </p:blipFill>
        <p:spPr>
          <a:xfrm>
            <a:off x="0" y="1356723"/>
            <a:ext cx="11013890" cy="2149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4D26C8-7E5D-1D22-3013-CEEF32150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4565" y="696317"/>
            <a:ext cx="590984" cy="318475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D9FE955C-F625-2A06-40DF-03D6A2D0A73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1644" y="600737"/>
            <a:ext cx="9908045" cy="509636"/>
          </a:xfrm>
        </p:spPr>
        <p:txBody>
          <a:bodyPr/>
          <a:lstStyle/>
          <a:p>
            <a:r>
              <a:rPr lang="en-US" i="0" dirty="0" err="1">
                <a:solidFill>
                  <a:srgbClr val="FFFF00"/>
                </a:solidFill>
                <a:effectLst/>
              </a:rPr>
              <a:t>Panaudojimo</a:t>
            </a:r>
            <a:r>
              <a:rPr lang="en-US" i="0" dirty="0">
                <a:solidFill>
                  <a:srgbClr val="FFFF00"/>
                </a:solidFill>
                <a:effectLst/>
              </a:rPr>
              <a:t> </a:t>
            </a:r>
            <a:r>
              <a:rPr lang="en-US" i="0" dirty="0" err="1">
                <a:solidFill>
                  <a:srgbClr val="FFFF00"/>
                </a:solidFill>
                <a:effectLst/>
              </a:rPr>
              <a:t>atvejai</a:t>
            </a:r>
            <a:r>
              <a:rPr lang="lt-LT" i="0" dirty="0">
                <a:solidFill>
                  <a:srgbClr val="FFFF00"/>
                </a:solidFill>
                <a:effectLst/>
              </a:rPr>
              <a:t> (</a:t>
            </a:r>
            <a:r>
              <a:rPr lang="en-US" dirty="0">
                <a:solidFill>
                  <a:srgbClr val="FFFF00"/>
                </a:solidFill>
              </a:rPr>
              <a:t>6</a:t>
            </a:r>
            <a:r>
              <a:rPr lang="en-US" i="0" dirty="0">
                <a:solidFill>
                  <a:srgbClr val="FFFF00"/>
                </a:solidFill>
                <a:effectLst/>
              </a:rPr>
              <a:t>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AA1E827-4706-5E70-31B8-6E111F23F2EE}"/>
              </a:ext>
            </a:extLst>
          </p:cNvPr>
          <p:cNvSpPr txBox="1">
            <a:spLocks/>
          </p:cNvSpPr>
          <p:nvPr/>
        </p:nvSpPr>
        <p:spPr>
          <a:xfrm rot="16200000">
            <a:off x="9558761" y="3192408"/>
            <a:ext cx="4397904" cy="117338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UŽ KIEKVIENOS TECHNOLOGIJOS – ŽMOGUS</a:t>
            </a:r>
            <a:endParaRPr lang="en-LT" dirty="0"/>
          </a:p>
        </p:txBody>
      </p:sp>
      <p:pic>
        <p:nvPicPr>
          <p:cNvPr id="6" name="Picture 5" descr="A diagram of a company&#10;&#10;Description automatically generated with medium confidence">
            <a:extLst>
              <a:ext uri="{FF2B5EF4-FFF2-40B4-BE49-F238E27FC236}">
                <a16:creationId xmlns:a16="http://schemas.microsoft.com/office/drawing/2014/main" id="{C876ECD2-048F-FE9F-C1DC-9A5ED9EC84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6958" y="1763782"/>
            <a:ext cx="9804831" cy="4887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321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31546F-5C84-F74F-9358-382D9F6161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i="0" dirty="0">
                <a:solidFill>
                  <a:srgbClr val="FFFF00"/>
                </a:solidFill>
                <a:effectLst/>
              </a:rPr>
              <a:t>Nefunkciniai reikalavimai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F377E1-7FD8-4B48-AA9E-4F145EE084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8844" y="1427747"/>
            <a:ext cx="12192000" cy="5408611"/>
          </a:xfrm>
        </p:spPr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B5E30F4-4DAF-7BEB-5A2E-BFB50B4BC8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890" y="0"/>
            <a:ext cx="38100" cy="6858000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6B7DF151-EF08-EC64-54D2-D7BCFEE88AB5}"/>
              </a:ext>
            </a:extLst>
          </p:cNvPr>
          <p:cNvSpPr txBox="1">
            <a:spLocks/>
          </p:cNvSpPr>
          <p:nvPr/>
        </p:nvSpPr>
        <p:spPr>
          <a:xfrm rot="16200000">
            <a:off x="9406361" y="3040008"/>
            <a:ext cx="4397904" cy="117338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UŽ KIEKVIENOS TECHNOLOGIJOS – ŽMOGUS</a:t>
            </a:r>
            <a:endParaRPr lang="en-LT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C9A23BE-2BF0-5CE1-2D01-C13051A5B3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9663" b="-12809"/>
          <a:stretch/>
        </p:blipFill>
        <p:spPr>
          <a:xfrm>
            <a:off x="0" y="1356723"/>
            <a:ext cx="11013890" cy="2149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BD23C7B-F5DD-E7E9-AD9A-4F7C038496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4565" y="696317"/>
            <a:ext cx="590984" cy="318475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BBC5DFCF-65F1-96F2-3AA0-764972C3FB30}"/>
              </a:ext>
            </a:extLst>
          </p:cNvPr>
          <p:cNvSpPr txBox="1">
            <a:spLocks/>
          </p:cNvSpPr>
          <p:nvPr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11</a:t>
            </a:fld>
            <a:endParaRPr lang="en-US" sz="1400" b="1" i="0" dirty="0"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A05854-B35B-21D0-8A97-AE5D24552940}"/>
              </a:ext>
            </a:extLst>
          </p:cNvPr>
          <p:cNvSpPr txBox="1"/>
          <p:nvPr/>
        </p:nvSpPr>
        <p:spPr>
          <a:xfrm>
            <a:off x="197573" y="2111933"/>
            <a:ext cx="10117367" cy="29495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 rtl="0" fontAlgn="base">
              <a:lnSpc>
                <a:spcPct val="150000"/>
              </a:lnSpc>
              <a:buFont typeface="+mj-lt"/>
              <a:buAutoNum type="arabicPeriod"/>
            </a:pPr>
            <a:r>
              <a:rPr lang="lt-LT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Palaikoma programėlės naudotojo sąsaja turi būti lietuvių kalba; </a:t>
            </a:r>
          </a:p>
          <a:p>
            <a:pPr marL="342900" indent="-342900" algn="just" rtl="0" fontAlgn="base">
              <a:lnSpc>
                <a:spcPct val="150000"/>
              </a:lnSpc>
              <a:buFont typeface="+mj-lt"/>
              <a:buAutoNum type="arabicPeriod"/>
            </a:pPr>
            <a:r>
              <a:rPr lang="lt-LT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Programa turi veikti Android telefonuose nuo API lygio 21 (Android 5.0) ir aukščiau; </a:t>
            </a:r>
          </a:p>
          <a:p>
            <a:pPr marL="342900" indent="-342900" algn="just" rtl="0" fontAlgn="base">
              <a:lnSpc>
                <a:spcPct val="150000"/>
              </a:lnSpc>
              <a:buFont typeface="+mj-lt"/>
              <a:buAutoNum type="arabicPeriod"/>
            </a:pPr>
            <a:r>
              <a:rPr lang="lt-LT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Projekto dokumentacijoje turi būti aprašyti diegimo ir administravimo procesai; </a:t>
            </a:r>
          </a:p>
          <a:p>
            <a:pPr marL="342900" indent="-342900" algn="just" rtl="0" fontAlgn="base">
              <a:lnSpc>
                <a:spcPct val="150000"/>
              </a:lnSpc>
              <a:buFont typeface="+mj-lt"/>
              <a:buAutoNum type="arabicPeriod"/>
            </a:pPr>
            <a:r>
              <a:rPr lang="lt-LT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Pagrindiniai ekranai (pvz., žemėlapis, rastų kelionių sąrašas) turi užsikrauti per mažiau nei 5 sekundes; </a:t>
            </a:r>
          </a:p>
          <a:p>
            <a:pPr marL="342900" indent="-342900" algn="just" rtl="0" fontAlgn="base">
              <a:lnSpc>
                <a:spcPct val="150000"/>
              </a:lnSpc>
              <a:buFont typeface="+mj-lt"/>
              <a:buAutoNum type="arabicPeriod"/>
            </a:pPr>
            <a:r>
              <a:rPr lang="lt-LT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Kritiniai programėlės komponentai, ekranai, duomenų bazės operacijos turi būti padengti vienetų, integraciniais, naudotojų sąsajos testais. 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DB70464-2EB7-ECC3-10F5-0F2BBDFC6A09}"/>
              </a:ext>
            </a:extLst>
          </p:cNvPr>
          <p:cNvSpPr txBox="1">
            <a:spLocks/>
          </p:cNvSpPr>
          <p:nvPr/>
        </p:nvSpPr>
        <p:spPr>
          <a:xfrm rot="16200000">
            <a:off x="9558761" y="3192408"/>
            <a:ext cx="4397904" cy="117338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UŽ KIEKVIENOS TECHNOLOGIJOS – ŽMOGUS</a:t>
            </a:r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10668112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31546F-5C84-F74F-9358-382D9F6161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FF00"/>
                </a:solidFill>
              </a:rPr>
              <a:t>Technologijo</a:t>
            </a:r>
            <a:r>
              <a:rPr lang="lt-LT" dirty="0">
                <a:solidFill>
                  <a:srgbClr val="FFFF00"/>
                </a:solidFill>
              </a:rPr>
              <a:t>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43168E0-C292-1DDD-82B1-D49E9873B48B}"/>
              </a:ext>
            </a:extLst>
          </p:cNvPr>
          <p:cNvSpPr txBox="1"/>
          <p:nvPr/>
        </p:nvSpPr>
        <p:spPr>
          <a:xfrm>
            <a:off x="455177" y="2243925"/>
            <a:ext cx="6547507" cy="21185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lt-LT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Javascript/Typescript – Frontend ir Backend;</a:t>
            </a:r>
          </a:p>
          <a:p>
            <a:pPr marL="285750" indent="-285750" algn="just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lt-L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React-Native </a:t>
            </a:r>
            <a:r>
              <a:rPr lang="lt-LT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(v0.76.7)</a:t>
            </a:r>
            <a:r>
              <a:rPr lang="lt-L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lt-LT" b="1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lt-LT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Expo Go </a:t>
            </a:r>
            <a:r>
              <a:rPr lang="lt-LT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(SDK 52) </a:t>
            </a:r>
            <a:r>
              <a:rPr lang="lt-LT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aplinka;</a:t>
            </a:r>
          </a:p>
          <a:p>
            <a:pPr marL="285750" indent="-285750" algn="just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lt-L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Firebase </a:t>
            </a:r>
            <a:r>
              <a:rPr lang="lt-LT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(v10.14.1) </a:t>
            </a:r>
            <a:r>
              <a:rPr lang="lt-L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– Backend funkcijos;</a:t>
            </a:r>
          </a:p>
          <a:p>
            <a:pPr marL="285750" indent="-285750" algn="just" rtl="0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lt-LT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Google Maps </a:t>
            </a:r>
            <a:r>
              <a:rPr lang="lt-LT" b="1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(v1.18.0)</a:t>
            </a:r>
            <a:r>
              <a:rPr lang="lt-LT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EE615B-DC40-A5B9-1062-19416B712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890" y="0"/>
            <a:ext cx="38100" cy="6858000"/>
          </a:xfrm>
          <a:prstGeom prst="rect">
            <a:avLst/>
          </a:prstGeom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29E00B6-0D09-AA6A-C42C-500BC0542414}"/>
              </a:ext>
            </a:extLst>
          </p:cNvPr>
          <p:cNvSpPr txBox="1">
            <a:spLocks/>
          </p:cNvSpPr>
          <p:nvPr/>
        </p:nvSpPr>
        <p:spPr>
          <a:xfrm rot="16200000">
            <a:off x="9406361" y="3040008"/>
            <a:ext cx="4397904" cy="117338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UŽ KIEKVIENOS TECHNOLOGIJOS – ŽMOGUS</a:t>
            </a:r>
            <a:endParaRPr lang="en-LT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9EEB5B-CA06-1754-F467-4EB2C1C84B2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9663" b="-12809"/>
          <a:stretch/>
        </p:blipFill>
        <p:spPr>
          <a:xfrm>
            <a:off x="0" y="1356723"/>
            <a:ext cx="11013890" cy="2149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E6A204-FE2A-E772-4783-6D5F199BB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4565" y="696317"/>
            <a:ext cx="590984" cy="318475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305885F0-A55C-CE68-3E52-4DD32849D368}"/>
              </a:ext>
            </a:extLst>
          </p:cNvPr>
          <p:cNvSpPr txBox="1">
            <a:spLocks/>
          </p:cNvSpPr>
          <p:nvPr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12</a:t>
            </a:fld>
            <a:endParaRPr lang="en-US" sz="1400" b="1" i="0" dirty="0"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  <p:pic>
        <p:nvPicPr>
          <p:cNvPr id="45" name="Picture 44" descr="A logo with a drop of fire&#10;&#10;Description automatically generated">
            <a:extLst>
              <a:ext uri="{FF2B5EF4-FFF2-40B4-BE49-F238E27FC236}">
                <a16:creationId xmlns:a16="http://schemas.microsoft.com/office/drawing/2014/main" id="{67498694-1A92-E2CF-4039-78E026936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2707" y="4345307"/>
            <a:ext cx="1823720" cy="1823720"/>
          </a:xfrm>
          <a:prstGeom prst="rect">
            <a:avLst/>
          </a:prstGeom>
        </p:spPr>
      </p:pic>
      <p:pic>
        <p:nvPicPr>
          <p:cNvPr id="47" name="Picture 46" descr="A logo of a number&#10;&#10;Description automatically generated">
            <a:extLst>
              <a:ext uri="{FF2B5EF4-FFF2-40B4-BE49-F238E27FC236}">
                <a16:creationId xmlns:a16="http://schemas.microsoft.com/office/drawing/2014/main" id="{B2961B32-4533-B423-D7BC-95A318FECC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9507" y="4505185"/>
            <a:ext cx="1315720" cy="1315720"/>
          </a:xfrm>
          <a:prstGeom prst="rect">
            <a:avLst/>
          </a:prstGeom>
        </p:spPr>
      </p:pic>
      <p:pic>
        <p:nvPicPr>
          <p:cNvPr id="55" name="Picture 54" descr="A blue and black logo&#10;&#10;Description automatically generated">
            <a:extLst>
              <a:ext uri="{FF2B5EF4-FFF2-40B4-BE49-F238E27FC236}">
                <a16:creationId xmlns:a16="http://schemas.microsoft.com/office/drawing/2014/main" id="{15ACB755-5FBE-A178-D4D1-57E07E87A1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6885" y="1924938"/>
            <a:ext cx="2143125" cy="2143125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D131D-FA83-B981-71DB-461C252CF2AE}"/>
              </a:ext>
            </a:extLst>
          </p:cNvPr>
          <p:cNvSpPr txBox="1">
            <a:spLocks/>
          </p:cNvSpPr>
          <p:nvPr/>
        </p:nvSpPr>
        <p:spPr>
          <a:xfrm rot="16200000">
            <a:off x="9558761" y="3192408"/>
            <a:ext cx="4397904" cy="117338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UŽ KIEKVIENOS TECHNOLOGIJOS – ŽMOGUS</a:t>
            </a:r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458663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31546F-5C84-F74F-9358-382D9F6161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>
                <a:solidFill>
                  <a:srgbClr val="FFFF00"/>
                </a:solidFill>
              </a:rPr>
              <a:t>Diegimo diagrama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BF83161-4628-EA9A-9981-30D7228AB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890" y="0"/>
            <a:ext cx="38100" cy="6858000"/>
          </a:xfrm>
          <a:prstGeom prst="rect">
            <a:avLst/>
          </a:prstGeom>
        </p:spPr>
      </p:pic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60BF1D2-7CF5-62D1-11ED-08385D3B8C3A}"/>
              </a:ext>
            </a:extLst>
          </p:cNvPr>
          <p:cNvSpPr txBox="1">
            <a:spLocks/>
          </p:cNvSpPr>
          <p:nvPr/>
        </p:nvSpPr>
        <p:spPr>
          <a:xfrm rot="16200000">
            <a:off x="9406361" y="3040008"/>
            <a:ext cx="4397904" cy="117338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UŽ KIEKVIENOS TECHNOLOGIJOS – ŽMOGUS</a:t>
            </a:r>
            <a:endParaRPr lang="en-LT" dirty="0">
              <a:solidFill>
                <a:schemeClr val="tx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AB93F6C-1F6B-2A17-2D81-8366FC5B58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4565" y="696317"/>
            <a:ext cx="590984" cy="318475"/>
          </a:xfrm>
          <a:prstGeom prst="rect">
            <a:avLst/>
          </a:prstGeom>
        </p:spPr>
      </p:pic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BFE530BE-2662-329D-4973-C4614B9E85F2}"/>
              </a:ext>
            </a:extLst>
          </p:cNvPr>
          <p:cNvSpPr txBox="1">
            <a:spLocks/>
          </p:cNvSpPr>
          <p:nvPr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13</a:t>
            </a:fld>
            <a:endParaRPr lang="en-US" sz="1400" b="1" i="0" dirty="0"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E8A09B-F0A7-D520-C876-69D9F2E2C50D}"/>
              </a:ext>
            </a:extLst>
          </p:cNvPr>
          <p:cNvSpPr txBox="1">
            <a:spLocks/>
          </p:cNvSpPr>
          <p:nvPr/>
        </p:nvSpPr>
        <p:spPr>
          <a:xfrm rot="16200000">
            <a:off x="9558761" y="3192408"/>
            <a:ext cx="4397904" cy="117338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UŽ KIEKVIENOS TECHNOLOGIJOS – ŽMOGUS</a:t>
            </a:r>
            <a:endParaRPr lang="en-L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4A6D173-D143-52E1-A22E-8EBAC42894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9663" b="-12809"/>
          <a:stretch/>
        </p:blipFill>
        <p:spPr>
          <a:xfrm>
            <a:off x="0" y="1356723"/>
            <a:ext cx="11013890" cy="214901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7AB71EBF-6B80-1D97-ABA1-153A120B62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68193" y="1736363"/>
            <a:ext cx="5655613" cy="490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790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31546F-5C84-F74F-9358-382D9F6161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>
                <a:solidFill>
                  <a:srgbClr val="FFFF00"/>
                </a:solidFill>
              </a:rPr>
              <a:t>Paketų diagrama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74023A-CE9B-4E7E-2087-873C21813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890" y="0"/>
            <a:ext cx="38100" cy="6858000"/>
          </a:xfrm>
          <a:prstGeom prst="rect">
            <a:avLst/>
          </a:prstGeom>
        </p:spPr>
      </p:pic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BCA7224B-8A79-D8E6-B7DE-E78A522ECE8B}"/>
              </a:ext>
            </a:extLst>
          </p:cNvPr>
          <p:cNvSpPr txBox="1">
            <a:spLocks/>
          </p:cNvSpPr>
          <p:nvPr/>
        </p:nvSpPr>
        <p:spPr>
          <a:xfrm rot="16200000">
            <a:off x="9406361" y="3040008"/>
            <a:ext cx="4397904" cy="117338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UŽ KIEKVIENOS TECHNOLOGIJOS – ŽMOGUS</a:t>
            </a:r>
            <a:endParaRPr lang="en-LT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99A403-67BA-33F9-EC75-19ADBF2ABD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4565" y="696317"/>
            <a:ext cx="590984" cy="318475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AC08881-1146-99BF-5488-F14601E0224E}"/>
              </a:ext>
            </a:extLst>
          </p:cNvPr>
          <p:cNvSpPr txBox="1">
            <a:spLocks/>
          </p:cNvSpPr>
          <p:nvPr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14</a:t>
            </a:fld>
            <a:endParaRPr lang="en-US" sz="1400" b="1" i="0" dirty="0"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443F179-F522-6725-BA0F-AB0700051F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890" y="0"/>
            <a:ext cx="38100" cy="6858000"/>
          </a:xfrm>
          <a:prstGeom prst="rect">
            <a:avLst/>
          </a:prstGeom>
        </p:spPr>
      </p:pic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DA0BECC8-2CAE-5C17-0083-320694CCBC0A}"/>
              </a:ext>
            </a:extLst>
          </p:cNvPr>
          <p:cNvSpPr txBox="1">
            <a:spLocks/>
          </p:cNvSpPr>
          <p:nvPr/>
        </p:nvSpPr>
        <p:spPr>
          <a:xfrm rot="16200000">
            <a:off x="9558761" y="3192408"/>
            <a:ext cx="4397904" cy="117338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UŽ KIEKVIENOS TECHNOLOGIJOS – ŽMOGUS</a:t>
            </a:r>
            <a:endParaRPr lang="en-LT" dirty="0"/>
          </a:p>
        </p:txBody>
      </p:sp>
      <p:pic>
        <p:nvPicPr>
          <p:cNvPr id="10" name="Picture 9" descr="A computer keyboard with many squares&#10;&#10;Description automatically generated">
            <a:extLst>
              <a:ext uri="{FF2B5EF4-FFF2-40B4-BE49-F238E27FC236}">
                <a16:creationId xmlns:a16="http://schemas.microsoft.com/office/drawing/2014/main" id="{122D0EFA-8686-CD6A-B219-D61E7F650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700" y="1690008"/>
            <a:ext cx="10665347" cy="4230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8827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31546F-5C84-F74F-9358-382D9F6161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>
                <a:solidFill>
                  <a:srgbClr val="FFFF00"/>
                </a:solidFill>
              </a:rPr>
              <a:t>Duomenų bazės schema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AF26D3-7A59-CF96-FA85-19B1686FF9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890" y="0"/>
            <a:ext cx="38100" cy="685800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66A0AE63-169F-8863-A406-340E85F72199}"/>
              </a:ext>
            </a:extLst>
          </p:cNvPr>
          <p:cNvSpPr txBox="1">
            <a:spLocks/>
          </p:cNvSpPr>
          <p:nvPr/>
        </p:nvSpPr>
        <p:spPr>
          <a:xfrm rot="16200000">
            <a:off x="9406361" y="3040008"/>
            <a:ext cx="4397904" cy="117338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UŽ KIEKVIENOS TECHNOLOGIJOS – ŽMOGUS</a:t>
            </a:r>
            <a:endParaRPr lang="en-LT" dirty="0">
              <a:solidFill>
                <a:schemeClr val="tx1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C5801D9-0C20-82C7-57F1-AFBB040A6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4565" y="696317"/>
            <a:ext cx="590984" cy="318475"/>
          </a:xfrm>
          <a:prstGeom prst="rect">
            <a:avLst/>
          </a:prstGeom>
        </p:spPr>
      </p:pic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D6301986-BC06-F631-FAD3-2A444DDE9C6F}"/>
              </a:ext>
            </a:extLst>
          </p:cNvPr>
          <p:cNvSpPr txBox="1">
            <a:spLocks/>
          </p:cNvSpPr>
          <p:nvPr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15</a:t>
            </a:fld>
            <a:endParaRPr lang="en-US" sz="1400" b="1" i="0" dirty="0"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A55A13-68AC-7707-68DE-2700B315FB8F}"/>
              </a:ext>
            </a:extLst>
          </p:cNvPr>
          <p:cNvSpPr txBox="1">
            <a:spLocks/>
          </p:cNvSpPr>
          <p:nvPr/>
        </p:nvSpPr>
        <p:spPr>
          <a:xfrm rot="16200000">
            <a:off x="9558761" y="3192408"/>
            <a:ext cx="4397904" cy="117338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UŽ KIEKVIENOS TECHNOLOGIJOS – ŽMOGUS</a:t>
            </a:r>
            <a:endParaRPr lang="en-L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BD1C48-8B35-2467-2376-B6280AAE41C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9663" b="-12809"/>
          <a:stretch/>
        </p:blipFill>
        <p:spPr>
          <a:xfrm>
            <a:off x="0" y="1356723"/>
            <a:ext cx="11013890" cy="214901"/>
          </a:xfrm>
          <a:prstGeom prst="rect">
            <a:avLst/>
          </a:prstGeom>
        </p:spPr>
      </p:pic>
      <p:pic>
        <p:nvPicPr>
          <p:cNvPr id="6" name="Picture 5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D36A582-844A-24EA-4014-BDC75FFCED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2917" y="1634613"/>
            <a:ext cx="7506165" cy="503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39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31546F-5C84-F74F-9358-382D9F6161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dirty="0">
                <a:solidFill>
                  <a:srgbClr val="FFFF00"/>
                </a:solidFill>
              </a:rPr>
              <a:t>Testavimas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B23D06C-8933-5885-281E-CE74AFF6481C}"/>
              </a:ext>
            </a:extLst>
          </p:cNvPr>
          <p:cNvSpPr txBox="1"/>
          <p:nvPr/>
        </p:nvSpPr>
        <p:spPr>
          <a:xfrm>
            <a:off x="140411" y="2001806"/>
            <a:ext cx="5726989" cy="27238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/>
            <a:r>
              <a:rPr lang="lt-LT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Pagrindinis testavimo kriterijus buvo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pasiekti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bent 50%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kodo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padengim</a:t>
            </a:r>
            <a:r>
              <a:rPr lang="lt-L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ą.</a:t>
            </a:r>
          </a:p>
          <a:p>
            <a:pPr algn="just" rtl="0" fontAlgn="base"/>
            <a:endParaRPr lang="lt-LT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 rtl="0" fontAlgn="base"/>
            <a:r>
              <a:rPr lang="lt-L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Rezultate buvo sukurta: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 rtl="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52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vienet</a:t>
            </a:r>
            <a:r>
              <a:rPr lang="lt-L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ų test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lt-L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 rtl="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45</a:t>
            </a:r>
            <a:r>
              <a:rPr lang="lt-L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integracini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lt-L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test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</a:t>
            </a:r>
            <a:r>
              <a:rPr lang="lt-L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 rtl="0" fontAlgn="base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81</a:t>
            </a:r>
            <a:r>
              <a:rPr lang="lt-L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naudo</a:t>
            </a:r>
            <a:r>
              <a:rPr lang="lt-L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 s</a:t>
            </a:r>
            <a:r>
              <a:rPr lang="lt-L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ąsajos testai.</a:t>
            </a:r>
          </a:p>
          <a:p>
            <a:pPr algn="just" rtl="0" fontAlgn="base"/>
            <a:endParaRPr lang="lt-LT" b="0" i="0" dirty="0">
              <a:solidFill>
                <a:schemeClr val="bg1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26DFC98-7792-FD7F-6417-AEB75F8E3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890" y="0"/>
            <a:ext cx="38100" cy="6858000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C87D416-7873-4D0E-DAB3-B8381A280A60}"/>
              </a:ext>
            </a:extLst>
          </p:cNvPr>
          <p:cNvSpPr txBox="1">
            <a:spLocks/>
          </p:cNvSpPr>
          <p:nvPr/>
        </p:nvSpPr>
        <p:spPr>
          <a:xfrm rot="16200000">
            <a:off x="9406361" y="3040008"/>
            <a:ext cx="4397904" cy="117338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UŽ KIEKVIENOS TECHNOLOGIJOS – ŽMOGUS</a:t>
            </a:r>
            <a:endParaRPr lang="en-LT" dirty="0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2C10AF0-0080-7055-8331-D678A7C403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9663" b="-12809"/>
          <a:stretch/>
        </p:blipFill>
        <p:spPr>
          <a:xfrm>
            <a:off x="0" y="1356723"/>
            <a:ext cx="11013890" cy="2149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7CC441-AF59-2DCD-5B83-7BE1A9206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4565" y="696317"/>
            <a:ext cx="590984" cy="318475"/>
          </a:xfrm>
          <a:prstGeom prst="rect">
            <a:avLst/>
          </a:prstGeom>
        </p:spPr>
      </p:pic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AFEE0D0A-F97F-D2FD-4A63-C1CDF13D8870}"/>
              </a:ext>
            </a:extLst>
          </p:cNvPr>
          <p:cNvSpPr txBox="1">
            <a:spLocks/>
          </p:cNvSpPr>
          <p:nvPr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16</a:t>
            </a:fld>
            <a:endParaRPr lang="en-US" sz="1400" b="1" i="0" dirty="0"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AEC7CC9A-8D22-A300-78E1-D195116B51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766207"/>
            <a:ext cx="4366227" cy="143954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DEF35DF-1770-3372-D7E5-CA971C9C31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5040" y="5245505"/>
            <a:ext cx="7414649" cy="8056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3005D-4743-DFC0-0588-9531DA58E83B}"/>
              </a:ext>
            </a:extLst>
          </p:cNvPr>
          <p:cNvSpPr txBox="1">
            <a:spLocks/>
          </p:cNvSpPr>
          <p:nvPr/>
        </p:nvSpPr>
        <p:spPr>
          <a:xfrm rot="16200000">
            <a:off x="9558761" y="3192408"/>
            <a:ext cx="4397904" cy="117338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UŽ KIEKVIENOS TECHNOLOGIJOS – ŽMOGUS</a:t>
            </a:r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266154042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31546F-5C84-F74F-9358-382D9F6161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>
                <a:solidFill>
                  <a:srgbClr val="FFFF00"/>
                </a:solidFill>
              </a:rPr>
              <a:t>I</a:t>
            </a:r>
            <a:r>
              <a:rPr lang="lt-LT" dirty="0">
                <a:solidFill>
                  <a:srgbClr val="FFFF00"/>
                </a:solidFill>
              </a:rPr>
              <a:t>švados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26DFC98-7792-FD7F-6417-AEB75F8E3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890" y="0"/>
            <a:ext cx="38100" cy="6858000"/>
          </a:xfrm>
          <a:prstGeom prst="rect">
            <a:avLst/>
          </a:prstGeom>
        </p:spPr>
      </p:pic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DC87D416-7873-4D0E-DAB3-B8381A280A60}"/>
              </a:ext>
            </a:extLst>
          </p:cNvPr>
          <p:cNvSpPr txBox="1">
            <a:spLocks/>
          </p:cNvSpPr>
          <p:nvPr/>
        </p:nvSpPr>
        <p:spPr>
          <a:xfrm rot="16200000">
            <a:off x="9406361" y="3040008"/>
            <a:ext cx="4397904" cy="117338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UŽ KIEKVIENOS TECHNOLOGIJOS – ŽMOGUS</a:t>
            </a:r>
            <a:endParaRPr lang="en-LT" dirty="0">
              <a:solidFill>
                <a:schemeClr val="tx1"/>
              </a:solidFill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2C10AF0-0080-7055-8331-D678A7C403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9663" b="-12809"/>
          <a:stretch/>
        </p:blipFill>
        <p:spPr>
          <a:xfrm>
            <a:off x="0" y="1356723"/>
            <a:ext cx="11013890" cy="214901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07CC441-AF59-2DCD-5B83-7BE1A9206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4565" y="696317"/>
            <a:ext cx="590984" cy="318475"/>
          </a:xfrm>
          <a:prstGeom prst="rect">
            <a:avLst/>
          </a:prstGeom>
        </p:spPr>
      </p:pic>
      <p:sp>
        <p:nvSpPr>
          <p:cNvPr id="19" name="Slide Number Placeholder 3">
            <a:extLst>
              <a:ext uri="{FF2B5EF4-FFF2-40B4-BE49-F238E27FC236}">
                <a16:creationId xmlns:a16="http://schemas.microsoft.com/office/drawing/2014/main" id="{AFEE0D0A-F97F-D2FD-4A63-C1CDF13D8870}"/>
              </a:ext>
            </a:extLst>
          </p:cNvPr>
          <p:cNvSpPr txBox="1">
            <a:spLocks/>
          </p:cNvSpPr>
          <p:nvPr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17</a:t>
            </a:fld>
            <a:endParaRPr lang="en-US" sz="1400" b="1" i="0" dirty="0"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4EAEBC-628F-2FC5-D1D2-7FE3DDCC2591}"/>
              </a:ext>
            </a:extLst>
          </p:cNvPr>
          <p:cNvSpPr txBox="1"/>
          <p:nvPr/>
        </p:nvSpPr>
        <p:spPr>
          <a:xfrm>
            <a:off x="928208" y="1716321"/>
            <a:ext cx="8945668" cy="4478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lt-LT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Egzistuojančių sprendimų analizė parodė, jog nagrinėtos kelionių programėlės neturi papildomo funkcionalumo, vieningos platformos ar pakankamos naudotojų laisvės, todėl sukurta „JourneyFy“ – programėlė, leidžianti rezervuoti ir valdyti ilgų kelionių maršrutus, derinti trumpuosius ir ilgus maršrutus, naudotis interaktyviais žemėlapiais bei individualiai ieškoti kelionių. 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lt-LT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Atlikus techninių galimybių analizę buvo pasirinkta debesų pagrindu veikianti Firebase platforma, kurios realiojo laiko duomenų bazė, autentifikacija ir failų saugykla ženkliai sutrumpino vystymo laiką. 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lt-LT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Sistemai testuoti buvo sukurti </a:t>
            </a:r>
            <a:r>
              <a:rPr lang="lt-LT" sz="16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52</a:t>
            </a:r>
            <a:r>
              <a:rPr lang="lt-LT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vienetų testai, </a:t>
            </a:r>
            <a:r>
              <a:rPr lang="lt-LT" sz="16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45</a:t>
            </a:r>
            <a:r>
              <a:rPr lang="lt-LT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integraciniai testai bei </a:t>
            </a:r>
            <a:r>
              <a:rPr lang="lt-LT" sz="1600" dirty="0">
                <a:solidFill>
                  <a:srgbClr val="FFFF00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81</a:t>
            </a:r>
            <a:r>
              <a:rPr lang="lt-LT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naudotojo sąsajos testai, leidę pasiekti 50% kodo  padengiamumą. Tai pagreitino sistemos testavimą bei užtikrino korektišką kritinių sistemos modulių veikimą viso kūrimo proceso metu. 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lt-LT" sz="160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Šiuo metu JourneyFy saugomas Github kodo bazėje ir yra ruošiamas publikuoti Google Play. </a:t>
            </a:r>
            <a:endParaRPr lang="en-US" sz="16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AF945B-145C-DD0C-C5F5-5E1F1A00F23F}"/>
              </a:ext>
            </a:extLst>
          </p:cNvPr>
          <p:cNvSpPr txBox="1">
            <a:spLocks/>
          </p:cNvSpPr>
          <p:nvPr/>
        </p:nvSpPr>
        <p:spPr>
          <a:xfrm rot="16200000">
            <a:off x="9558761" y="3192408"/>
            <a:ext cx="4397904" cy="117338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UŽ KIEKVIENOS TECHNOLOGIJOS – ŽMOGUS</a:t>
            </a:r>
            <a:endParaRPr lang="en-LT" dirty="0"/>
          </a:p>
        </p:txBody>
      </p:sp>
    </p:spTree>
    <p:extLst>
      <p:ext uri="{BB962C8B-B14F-4D97-AF65-F5344CB8AC3E}">
        <p14:creationId xmlns:p14="http://schemas.microsoft.com/office/powerpoint/2010/main" val="3959860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BA60228-D0AA-C1B8-F594-A9DE0744EC67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C4D3453-A1A7-534B-9AE6-A25D16D44E8B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LT"/>
          </a:p>
        </p:txBody>
      </p:sp>
      <p:sp>
        <p:nvSpPr>
          <p:cNvPr id="3" name="Text Placeholder 20">
            <a:extLst>
              <a:ext uri="{FF2B5EF4-FFF2-40B4-BE49-F238E27FC236}">
                <a16:creationId xmlns:a16="http://schemas.microsoft.com/office/drawing/2014/main" id="{ED7244F5-DFCA-994F-AF2C-6FAA17E30454}"/>
              </a:ext>
            </a:extLst>
          </p:cNvPr>
          <p:cNvSpPr txBox="1">
            <a:spLocks/>
          </p:cNvSpPr>
          <p:nvPr/>
        </p:nvSpPr>
        <p:spPr>
          <a:xfrm>
            <a:off x="586556" y="1882758"/>
            <a:ext cx="4922888" cy="3311169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 kern="1200">
                <a:solidFill>
                  <a:schemeClr val="bg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lt-LT" sz="1800" dirty="0"/>
              <a:t>Darbo tikslas - sukurti šiuolaikišką kelionių platformą „JourneyFy“, skirtą bendro važiavimo organizavimui bei transporto paslaugų dalijimuisi.</a:t>
            </a:r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A282C1E2-8492-8D42-84A2-75CEE911EA51}"/>
              </a:ext>
            </a:extLst>
          </p:cNvPr>
          <p:cNvSpPr txBox="1">
            <a:spLocks/>
          </p:cNvSpPr>
          <p:nvPr/>
        </p:nvSpPr>
        <p:spPr>
          <a:xfrm>
            <a:off x="586556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i="0" kern="1200">
                <a:solidFill>
                  <a:schemeClr val="bg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 err="1">
                <a:solidFill>
                  <a:srgbClr val="FFFF00"/>
                </a:solidFill>
              </a:rPr>
              <a:t>Tikslas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5" name="Text Placeholder 20">
            <a:extLst>
              <a:ext uri="{FF2B5EF4-FFF2-40B4-BE49-F238E27FC236}">
                <a16:creationId xmlns:a16="http://schemas.microsoft.com/office/drawing/2014/main" id="{66D9EE70-A2F4-BA4E-814B-971FC54DBB1F}"/>
              </a:ext>
            </a:extLst>
          </p:cNvPr>
          <p:cNvSpPr txBox="1">
            <a:spLocks/>
          </p:cNvSpPr>
          <p:nvPr/>
        </p:nvSpPr>
        <p:spPr>
          <a:xfrm>
            <a:off x="6206177" y="1882758"/>
            <a:ext cx="5607543" cy="4036349"/>
          </a:xfrm>
          <a:prstGeom prst="rect">
            <a:avLst/>
          </a:prstGeom>
        </p:spPr>
        <p:txBody>
          <a:bodyPr anchor="t"/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+mj-lt"/>
              <a:buNone/>
              <a:defRPr sz="1600" b="0" i="0" kern="1200">
                <a:solidFill>
                  <a:schemeClr val="tx1"/>
                </a:solidFill>
                <a:latin typeface="Arial" panose="020B0604020202020204" pitchFamily="34" charset="0"/>
                <a:ea typeface="Inter" panose="020B05020300000000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 rtl="0" fontAlgn="base">
              <a:lnSpc>
                <a:spcPct val="150000"/>
              </a:lnSpc>
              <a:buFont typeface="+mj-lt"/>
              <a:buAutoNum type="arabicPeriod"/>
            </a:pPr>
            <a:r>
              <a:rPr lang="lt-LT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Atlikti esamų rinkoje veikiančių kelionių platformų ir bendro važiavimo (angl. ride-sharing) sistemų apžvalgą bei jų funkcionalumo palyginimą; </a:t>
            </a:r>
          </a:p>
          <a:p>
            <a:pPr marL="342900" indent="-342900" algn="just" rtl="0" fontAlgn="base">
              <a:lnSpc>
                <a:spcPct val="150000"/>
              </a:lnSpc>
              <a:buFont typeface="+mj-lt"/>
              <a:buAutoNum type="arabicPeriod"/>
            </a:pPr>
            <a:r>
              <a:rPr lang="lt-LT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Sukurti detalią „JourneyFy“ sistemos architektūrą – parengti UML diagramas, suprojektuoti duomenų bazės struktūrą; </a:t>
            </a:r>
          </a:p>
          <a:p>
            <a:pPr marL="342900" indent="-342900" algn="just" rtl="0" fontAlgn="base">
              <a:lnSpc>
                <a:spcPct val="150000"/>
              </a:lnSpc>
              <a:buFont typeface="+mj-lt"/>
              <a:buAutoNum type="arabicPeriod"/>
            </a:pPr>
            <a:r>
              <a:rPr lang="lt-LT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Įgyvendinti ir ištestuoti „JourneyFy“ pagrindinius sistemos funkcionalumus; </a:t>
            </a:r>
          </a:p>
          <a:p>
            <a:pPr marL="342900" indent="-342900" algn="just" rtl="0" fontAlgn="base">
              <a:lnSpc>
                <a:spcPct val="150000"/>
              </a:lnSpc>
              <a:buFont typeface="+mj-lt"/>
              <a:buAutoNum type="arabicPeriod"/>
            </a:pPr>
            <a:r>
              <a:rPr lang="lt-LT" sz="1800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Paruošti galutinę naudotojo dokumentaciją. </a:t>
            </a: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1841AAAA-D542-1345-ADEC-40B76E2716CB}"/>
              </a:ext>
            </a:extLst>
          </p:cNvPr>
          <p:cNvSpPr txBox="1">
            <a:spLocks/>
          </p:cNvSpPr>
          <p:nvPr/>
        </p:nvSpPr>
        <p:spPr>
          <a:xfrm>
            <a:off x="6683413" y="600737"/>
            <a:ext cx="4921173" cy="50963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200" b="1" i="0" kern="120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>
                <a:solidFill>
                  <a:srgbClr val="FFFF00"/>
                </a:solidFill>
              </a:rPr>
              <a:t>U</a:t>
            </a:r>
            <a:r>
              <a:rPr lang="lt-LT" sz="3000" dirty="0">
                <a:solidFill>
                  <a:srgbClr val="FFFF00"/>
                </a:solidFill>
              </a:rPr>
              <a:t>ždaviniai</a:t>
            </a:r>
            <a:endParaRPr lang="en-US" sz="3000" dirty="0">
              <a:solidFill>
                <a:srgbClr val="FFFF00"/>
              </a:solidFill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85784CC9-5831-7B49-B72A-EACBA7453AFA}"/>
              </a:ext>
            </a:extLst>
          </p:cNvPr>
          <p:cNvSpPr txBox="1">
            <a:spLocks/>
          </p:cNvSpPr>
          <p:nvPr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solidFill>
                  <a:schemeClr val="tx1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2</a:t>
            </a:fld>
            <a:endParaRPr lang="en-US" sz="1400" b="1" i="0" dirty="0">
              <a:solidFill>
                <a:schemeClr val="tx1"/>
              </a:solidFill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66284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31546F-5C84-F74F-9358-382D9F6161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lt-LT" i="0" dirty="0">
                <a:solidFill>
                  <a:srgbClr val="FFFF00"/>
                </a:solidFill>
                <a:effectLst/>
              </a:rPr>
              <a:t>Projekto apimtis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4F377E1-7FD8-4B48-AA9E-4F145EE084B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/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3B2D13-B782-F6A4-C5F3-7915505DF9AA}"/>
              </a:ext>
            </a:extLst>
          </p:cNvPr>
          <p:cNvSpPr txBox="1"/>
          <p:nvPr/>
        </p:nvSpPr>
        <p:spPr>
          <a:xfrm>
            <a:off x="60307" y="1810918"/>
            <a:ext cx="55975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rtl="0" fontAlgn="base"/>
            <a:r>
              <a:rPr lang="lt-LT" b="0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„</a:t>
            </a:r>
            <a:r>
              <a:rPr lang="lt-LT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JourneyFy“ mobilioji aplikacija sukurta naudojant React Native karkasą (su Expo Go) ir Firebase. Iš viso sukurta – apie </a:t>
            </a:r>
            <a:r>
              <a:rPr lang="en-US" i="0" dirty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20000</a:t>
            </a:r>
            <a:r>
              <a:rPr lang="en-US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lt-LT" i="0" dirty="0">
                <a:solidFill>
                  <a:schemeClr val="bg1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kodo eilučių. 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7F9405-75B2-AFED-ED14-7695779DB94D}"/>
              </a:ext>
            </a:extLst>
          </p:cNvPr>
          <p:cNvSpPr txBox="1"/>
          <p:nvPr/>
        </p:nvSpPr>
        <p:spPr>
          <a:xfrm>
            <a:off x="162797" y="4290269"/>
            <a:ext cx="53441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lt-LT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„JourneyFy“ programėlės kūrimui buvo naudojamas „Car Pooling App UI“.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01F2909E-B9D5-21D9-47EB-619B111DCB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549" y="2467096"/>
            <a:ext cx="4962641" cy="2792390"/>
          </a:xfrm>
          <a:prstGeom prst="rect">
            <a:avLst/>
          </a:prstGeom>
        </p:spPr>
      </p:pic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08F073DF-A924-39C5-B21C-C3FAE8404BE0}"/>
              </a:ext>
            </a:extLst>
          </p:cNvPr>
          <p:cNvSpPr txBox="1">
            <a:spLocks/>
          </p:cNvSpPr>
          <p:nvPr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3</a:t>
            </a:fld>
            <a:endParaRPr lang="en-US" sz="1400" b="1" i="0" dirty="0"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2A13D8-3162-671C-7421-893123CA1C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9663" b="-12809"/>
          <a:stretch/>
        </p:blipFill>
        <p:spPr>
          <a:xfrm>
            <a:off x="0" y="1356723"/>
            <a:ext cx="11013890" cy="2149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A75618A-96B4-C34E-F417-7382C5AC5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13890" y="0"/>
            <a:ext cx="381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85B41FD-3833-C6A4-D6A0-0312374066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14565" y="696317"/>
            <a:ext cx="590984" cy="318475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74E3A5EC-54A0-A16D-D36D-5A88467D9349}"/>
              </a:ext>
            </a:extLst>
          </p:cNvPr>
          <p:cNvSpPr txBox="1">
            <a:spLocks/>
          </p:cNvSpPr>
          <p:nvPr/>
        </p:nvSpPr>
        <p:spPr>
          <a:xfrm rot="16200000">
            <a:off x="9406361" y="3040008"/>
            <a:ext cx="4397904" cy="117338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UŽ KIEKVIENOS TECHNOLOGIJOS – ŽMOGUS</a:t>
            </a:r>
            <a:endParaRPr lang="en-LT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F5F74F8-C6BC-A187-7CF5-FD4A987A3151}"/>
              </a:ext>
            </a:extLst>
          </p:cNvPr>
          <p:cNvSpPr txBox="1"/>
          <p:nvPr/>
        </p:nvSpPr>
        <p:spPr>
          <a:xfrm>
            <a:off x="162797" y="3052306"/>
            <a:ext cx="53441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Testai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en-US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5000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kodo</a:t>
            </a:r>
            <a:r>
              <a:rPr lang="en-US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eilu</a:t>
            </a:r>
            <a:r>
              <a:rPr lang="lt-L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čių;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Frontend – </a:t>
            </a:r>
            <a:r>
              <a:rPr lang="lt-LT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12000</a:t>
            </a:r>
            <a:r>
              <a:rPr lang="lt-L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kodo eilučių;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lt-L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Backend –</a:t>
            </a:r>
            <a:r>
              <a:rPr lang="lt-LT" dirty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3000 </a:t>
            </a:r>
            <a:r>
              <a:rPr lang="lt-LT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kodo eilučių.</a:t>
            </a:r>
            <a:endParaRPr 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03901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55329308-0985-3D85-D1FF-0BC0FF47C071}"/>
              </a:ext>
            </a:extLst>
          </p:cNvPr>
          <p:cNvSpPr txBox="1">
            <a:spLocks/>
          </p:cNvSpPr>
          <p:nvPr/>
        </p:nvSpPr>
        <p:spPr>
          <a:xfrm rot="16200000">
            <a:off x="9406361" y="3040008"/>
            <a:ext cx="4397904" cy="117338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UŽ KIEKVIENOS TECHNOLOGIJOS – ŽMOGUS</a:t>
            </a:r>
            <a:endParaRPr lang="en-LT" dirty="0">
              <a:solidFill>
                <a:schemeClr val="tx1"/>
              </a:solidFill>
            </a:endParaRP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7CED4DF3-B0F7-30E1-FAB7-730D97B9C6FF}"/>
              </a:ext>
            </a:extLst>
          </p:cNvPr>
          <p:cNvSpPr txBox="1">
            <a:spLocks/>
          </p:cNvSpPr>
          <p:nvPr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4</a:t>
            </a:fld>
            <a:endParaRPr lang="en-US" sz="1400" b="1" i="0" dirty="0"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093B0048-0F72-556A-9338-E29A4F3032D8}"/>
              </a:ext>
            </a:extLst>
          </p:cNvPr>
          <p:cNvSpPr txBox="1">
            <a:spLocks/>
          </p:cNvSpPr>
          <p:nvPr/>
        </p:nvSpPr>
        <p:spPr>
          <a:xfrm>
            <a:off x="641644" y="600737"/>
            <a:ext cx="9908045" cy="509636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000" b="1" i="0" kern="1200">
                <a:solidFill>
                  <a:srgbClr val="FFFF00"/>
                </a:solidFill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Egzistuojantys</a:t>
            </a:r>
            <a:r>
              <a:rPr lang="en-US" dirty="0"/>
              <a:t> </a:t>
            </a:r>
            <a:r>
              <a:rPr lang="en-US" dirty="0" err="1"/>
              <a:t>sprendimai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A2A933-EBF2-4302-1239-9F29139C8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890" y="0"/>
            <a:ext cx="38100" cy="6858000"/>
          </a:xfrm>
          <a:prstGeom prst="rect">
            <a:avLst/>
          </a:prstGeom>
        </p:spPr>
      </p:pic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B1C8BE2C-0ED2-91C9-13A2-430DEDFF0E18}"/>
              </a:ext>
            </a:extLst>
          </p:cNvPr>
          <p:cNvSpPr txBox="1">
            <a:spLocks/>
          </p:cNvSpPr>
          <p:nvPr/>
        </p:nvSpPr>
        <p:spPr>
          <a:xfrm rot="16200000">
            <a:off x="9406361" y="3040008"/>
            <a:ext cx="4397904" cy="117338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UŽ KIEKVIENOS TECHNOLOGIJOS – ŽMOGUS</a:t>
            </a:r>
            <a:endParaRPr lang="en-LT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C0D47C-6970-D638-B757-978981E486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9663" b="-12809"/>
          <a:stretch/>
        </p:blipFill>
        <p:spPr>
          <a:xfrm>
            <a:off x="0" y="1356723"/>
            <a:ext cx="11013890" cy="21490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0C4784-B9EB-A79A-EBA0-BB6511DEDC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4565" y="696317"/>
            <a:ext cx="590984" cy="318475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40F088B7-3C9C-0C89-87CE-7F52C0BBA331}"/>
              </a:ext>
            </a:extLst>
          </p:cNvPr>
          <p:cNvSpPr txBox="1">
            <a:spLocks/>
          </p:cNvSpPr>
          <p:nvPr/>
        </p:nvSpPr>
        <p:spPr>
          <a:xfrm rot="16200000">
            <a:off x="9558761" y="3192408"/>
            <a:ext cx="4397904" cy="117338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UŽ KIEKVIENOS TECHNOLOGIJOS – ŽMOGUS</a:t>
            </a:r>
            <a:endParaRPr lang="en-LT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19CA146-D469-F91A-D7B5-FD23AFCF5D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8227573"/>
              </p:ext>
            </p:extLst>
          </p:nvPr>
        </p:nvGraphicFramePr>
        <p:xfrm>
          <a:off x="1125719" y="1591561"/>
          <a:ext cx="8939893" cy="4916820"/>
        </p:xfrm>
        <a:graphic>
          <a:graphicData uri="http://schemas.openxmlformats.org/drawingml/2006/table">
            <a:tbl>
              <a:tblPr>
                <a:tableStyleId>{125E5076-3810-47DD-B79F-674D7AD40C01}</a:tableStyleId>
              </a:tblPr>
              <a:tblGrid>
                <a:gridCol w="1694828">
                  <a:extLst>
                    <a:ext uri="{9D8B030D-6E8A-4147-A177-3AD203B41FA5}">
                      <a16:colId xmlns:a16="http://schemas.microsoft.com/office/drawing/2014/main" val="3623360601"/>
                    </a:ext>
                  </a:extLst>
                </a:gridCol>
                <a:gridCol w="1436075">
                  <a:extLst>
                    <a:ext uri="{9D8B030D-6E8A-4147-A177-3AD203B41FA5}">
                      <a16:colId xmlns:a16="http://schemas.microsoft.com/office/drawing/2014/main" val="3042754438"/>
                    </a:ext>
                  </a:extLst>
                </a:gridCol>
                <a:gridCol w="1824204">
                  <a:extLst>
                    <a:ext uri="{9D8B030D-6E8A-4147-A177-3AD203B41FA5}">
                      <a16:colId xmlns:a16="http://schemas.microsoft.com/office/drawing/2014/main" val="1465608425"/>
                    </a:ext>
                  </a:extLst>
                </a:gridCol>
                <a:gridCol w="1992393">
                  <a:extLst>
                    <a:ext uri="{9D8B030D-6E8A-4147-A177-3AD203B41FA5}">
                      <a16:colId xmlns:a16="http://schemas.microsoft.com/office/drawing/2014/main" val="1251274523"/>
                    </a:ext>
                  </a:extLst>
                </a:gridCol>
                <a:gridCol w="1992393">
                  <a:extLst>
                    <a:ext uri="{9D8B030D-6E8A-4147-A177-3AD203B41FA5}">
                      <a16:colId xmlns:a16="http://schemas.microsoft.com/office/drawing/2014/main" val="396691562"/>
                    </a:ext>
                  </a:extLst>
                </a:gridCol>
              </a:tblGrid>
              <a:tr h="468072">
                <a:tc>
                  <a:txBody>
                    <a:bodyPr/>
                    <a:lstStyle/>
                    <a:p>
                      <a:pPr algn="ctr" fontAlgn="t"/>
                      <a:endParaRPr lang="en-US" sz="115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rtl="0" fontAlgn="base"/>
                      <a:r>
                        <a:rPr lang="en-US" sz="1150" b="1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Lyginimo</a:t>
                      </a:r>
                      <a:r>
                        <a:rPr lang="en-US" sz="115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1150" b="1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kriterijai</a:t>
                      </a:r>
                      <a:r>
                        <a:rPr lang="en-US" sz="115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50" b="1" i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008" marR="52008" marT="26004" marB="260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lt-LT" sz="115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rtl="0" fontAlgn="base"/>
                      <a:r>
                        <a:rPr lang="lt-LT" sz="115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„Bolt“ programėlė </a:t>
                      </a:r>
                      <a:endParaRPr lang="lt-LT" sz="1150" b="1" i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008" marR="52008" marT="26004" marB="260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lt-LT" sz="115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rtl="0" fontAlgn="base"/>
                      <a:r>
                        <a:rPr lang="lt-LT" sz="115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„BlaBlaCar“ programėlė </a:t>
                      </a:r>
                      <a:endParaRPr lang="lt-LT" sz="1150" b="1" i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008" marR="52008" marT="26004" marB="260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lt-LT" sz="115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rtl="0" fontAlgn="base"/>
                      <a:r>
                        <a:rPr lang="lt-LT" sz="115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„BananaCar“ programėlė </a:t>
                      </a:r>
                      <a:endParaRPr lang="lt-LT" sz="1150" b="1" i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008" marR="52008" marT="26004" marB="260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endParaRPr lang="lt-LT" sz="115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rtl="0" fontAlgn="base"/>
                      <a:r>
                        <a:rPr lang="lt-LT" sz="115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Sukurta programėlė „JourneyFy“ </a:t>
                      </a:r>
                      <a:endParaRPr lang="lt-LT" sz="1150" b="1" i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008" marR="52008" marT="26004" marB="260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5345407"/>
                  </a:ext>
                </a:extLst>
              </a:tr>
              <a:tr h="468072">
                <a:tc>
                  <a:txBody>
                    <a:bodyPr/>
                    <a:lstStyle/>
                    <a:p>
                      <a:pPr algn="ctr" fontAlgn="t"/>
                      <a:endParaRPr lang="lt-LT" sz="11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rtl="0" fontAlgn="base"/>
                      <a:r>
                        <a:rPr lang="lt-LT" sz="11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Pokalbių funkcionalumas </a:t>
                      </a:r>
                      <a:endParaRPr lang="lt-LT" sz="1100" b="1" i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008" marR="52008" marT="26004" marB="260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lt-LT" sz="18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 </a:t>
                      </a:r>
                      <a:endParaRPr lang="lt-LT" sz="1800" b="0" i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008" marR="52008" marT="26004" marB="260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lt-LT" sz="18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 </a:t>
                      </a:r>
                      <a:endParaRPr lang="lt-LT" sz="1800" b="0" i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008" marR="52008" marT="26004" marB="260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lt-LT" sz="18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 </a:t>
                      </a:r>
                      <a:endParaRPr lang="lt-LT" sz="1800" b="0" i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008" marR="52008" marT="26004" marB="260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lt-LT" sz="18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 </a:t>
                      </a:r>
                      <a:endParaRPr lang="lt-LT" sz="1800" b="0" i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008" marR="52008" marT="26004" marB="260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467256"/>
                  </a:ext>
                </a:extLst>
              </a:tr>
              <a:tr h="381392">
                <a:tc>
                  <a:txBody>
                    <a:bodyPr/>
                    <a:lstStyle/>
                    <a:p>
                      <a:pPr algn="ctr" fontAlgn="t"/>
                      <a:endParaRPr lang="lt-LT" sz="11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rtl="0" fontAlgn="base"/>
                      <a:r>
                        <a:rPr lang="lt-LT" sz="11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Žemėlapio integracija </a:t>
                      </a:r>
                      <a:endParaRPr lang="lt-LT" sz="1100" b="1" i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008" marR="52008" marT="26004" marB="260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lt-LT" sz="18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 </a:t>
                      </a:r>
                      <a:endParaRPr lang="lt-LT" sz="1800" b="0" i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008" marR="52008" marT="26004" marB="260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lt-LT" sz="18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 </a:t>
                      </a:r>
                      <a:endParaRPr lang="lt-LT" sz="1800" b="0" i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008" marR="52008" marT="26004" marB="260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lt-LT" sz="1800" b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 </a:t>
                      </a:r>
                      <a:endParaRPr lang="lt-LT" sz="1800" b="0" i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008" marR="52008" marT="26004" marB="260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lt-LT" sz="1800" b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 </a:t>
                      </a:r>
                      <a:endParaRPr lang="lt-LT" sz="1800" b="0" i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008" marR="52008" marT="26004" marB="260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97282435"/>
                  </a:ext>
                </a:extLst>
              </a:tr>
              <a:tr h="468072">
                <a:tc>
                  <a:txBody>
                    <a:bodyPr/>
                    <a:lstStyle/>
                    <a:p>
                      <a:pPr algn="ctr" fontAlgn="t"/>
                      <a:endParaRPr lang="lt-LT" sz="11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rtl="0" fontAlgn="base"/>
                      <a:r>
                        <a:rPr lang="lt-LT" sz="11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Individuali kelionių paieška </a:t>
                      </a:r>
                      <a:endParaRPr lang="lt-LT" sz="1100" b="1" i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008" marR="52008" marT="26004" marB="260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lt-LT" sz="18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 </a:t>
                      </a:r>
                      <a:endParaRPr lang="lt-LT" sz="1800" b="0" i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008" marR="52008" marT="26004" marB="260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lt-LT" sz="18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 </a:t>
                      </a:r>
                      <a:endParaRPr lang="lt-LT" sz="1800" b="0" i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008" marR="52008" marT="26004" marB="260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lt-LT" sz="18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 </a:t>
                      </a:r>
                      <a:endParaRPr lang="lt-LT" sz="1800" b="0" i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008" marR="52008" marT="26004" marB="260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lt-LT" sz="1800" b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 </a:t>
                      </a:r>
                      <a:endParaRPr lang="lt-LT" sz="1800" b="0" i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008" marR="52008" marT="26004" marB="260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87626569"/>
                  </a:ext>
                </a:extLst>
              </a:tr>
              <a:tr h="468072">
                <a:tc>
                  <a:txBody>
                    <a:bodyPr/>
                    <a:lstStyle/>
                    <a:p>
                      <a:pPr algn="ctr" fontAlgn="t"/>
                      <a:endParaRPr lang="lt-LT" sz="11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rtl="0" fontAlgn="base"/>
                      <a:r>
                        <a:rPr lang="lt-LT" sz="11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Kelionės maršruto sudarymas </a:t>
                      </a:r>
                      <a:endParaRPr lang="lt-LT" sz="1100" b="1" i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008" marR="52008" marT="26004" marB="260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lt-LT" sz="18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 </a:t>
                      </a:r>
                      <a:endParaRPr lang="lt-LT" sz="1800" b="0" i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008" marR="52008" marT="26004" marB="260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lt-LT" sz="18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 </a:t>
                      </a:r>
                      <a:endParaRPr lang="lt-LT" sz="1800" b="0" i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008" marR="52008" marT="26004" marB="260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lt-LT" sz="18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 </a:t>
                      </a:r>
                      <a:endParaRPr lang="lt-LT" sz="1800" b="0" i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008" marR="52008" marT="26004" marB="260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lt-LT" sz="18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 </a:t>
                      </a:r>
                      <a:endParaRPr lang="lt-LT" sz="1800" b="0" i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008" marR="52008" marT="26004" marB="260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65917406"/>
                  </a:ext>
                </a:extLst>
              </a:tr>
              <a:tr h="381392">
                <a:tc>
                  <a:txBody>
                    <a:bodyPr/>
                    <a:lstStyle/>
                    <a:p>
                      <a:pPr algn="ctr" fontAlgn="t"/>
                      <a:endParaRPr lang="lt-LT" sz="11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rtl="0" fontAlgn="base"/>
                      <a:r>
                        <a:rPr lang="lt-LT" sz="11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Operacinė sistema </a:t>
                      </a:r>
                      <a:endParaRPr lang="lt-LT" sz="1100" b="1" i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008" marR="52008" marT="26004" marB="260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lt-LT" sz="1150" b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Android, iOS </a:t>
                      </a:r>
                      <a:endParaRPr lang="lt-LT" sz="1150" b="0" i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008" marR="52008" marT="26004" marB="260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lt-LT" sz="115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Android, iOS </a:t>
                      </a:r>
                      <a:endParaRPr lang="lt-LT" sz="1150" b="0" i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008" marR="52008" marT="26004" marB="260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lt-LT" sz="115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Android, iOS </a:t>
                      </a:r>
                      <a:endParaRPr lang="lt-LT" sz="1150" b="0" i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008" marR="52008" marT="26004" marB="260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lt-LT" sz="1150" b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Android (iOS vėliau) </a:t>
                      </a:r>
                      <a:endParaRPr lang="lt-LT" sz="1150" b="0" i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008" marR="52008" marT="26004" marB="260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8173617"/>
                  </a:ext>
                </a:extLst>
              </a:tr>
              <a:tr h="468072">
                <a:tc>
                  <a:txBody>
                    <a:bodyPr/>
                    <a:lstStyle/>
                    <a:p>
                      <a:pPr algn="ctr" fontAlgn="t"/>
                      <a:endParaRPr lang="lt-LT" sz="11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rtl="0" fontAlgn="base"/>
                      <a:r>
                        <a:rPr lang="lt-LT" sz="11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Naudotojų tapatybės ir KYC patikra </a:t>
                      </a:r>
                      <a:endParaRPr lang="lt-LT" sz="1100" b="1" i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008" marR="52008" marT="26004" marB="260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lt-LT" sz="18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 </a:t>
                      </a:r>
                      <a:endParaRPr lang="lt-LT" sz="1800" b="0" i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008" marR="52008" marT="26004" marB="260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lt-LT" sz="18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 </a:t>
                      </a:r>
                      <a:endParaRPr lang="lt-LT" sz="1800" b="0" i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008" marR="52008" marT="26004" marB="260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lt-LT" sz="18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 </a:t>
                      </a:r>
                      <a:endParaRPr lang="lt-LT" sz="1800" b="0" i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008" marR="52008" marT="26004" marB="260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lt-LT" sz="18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 </a:t>
                      </a:r>
                      <a:endParaRPr lang="lt-LT" sz="1800" b="0" i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008" marR="52008" marT="26004" marB="260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531217"/>
                  </a:ext>
                </a:extLst>
              </a:tr>
              <a:tr h="294712">
                <a:tc>
                  <a:txBody>
                    <a:bodyPr/>
                    <a:lstStyle/>
                    <a:p>
                      <a:pPr algn="ctr" fontAlgn="t"/>
                      <a:endParaRPr lang="en-US" sz="11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rtl="0" fontAlgn="base"/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SOS </a:t>
                      </a:r>
                      <a:r>
                        <a:rPr lang="en-US" sz="1100" b="1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mygtukas</a:t>
                      </a:r>
                      <a:r>
                        <a:rPr lang="en-US" sz="11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US" sz="1100" b="1" i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008" marR="52008" marT="26004" marB="260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lt-LT" sz="1800" b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+ </a:t>
                      </a:r>
                      <a:endParaRPr lang="lt-LT" sz="1800" b="0" i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008" marR="52008" marT="26004" marB="260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lt-LT" sz="18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 </a:t>
                      </a:r>
                      <a:endParaRPr lang="lt-LT" sz="1800" b="0" i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008" marR="52008" marT="26004" marB="260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lt-LT" sz="18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 </a:t>
                      </a:r>
                      <a:endParaRPr lang="lt-LT" sz="1800" b="0" i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008" marR="52008" marT="26004" marB="260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lt-LT" sz="180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 </a:t>
                      </a:r>
                      <a:endParaRPr lang="lt-LT" sz="1800" b="0" i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008" marR="52008" marT="26004" marB="260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0408647"/>
                  </a:ext>
                </a:extLst>
              </a:tr>
              <a:tr h="554752">
                <a:tc>
                  <a:txBody>
                    <a:bodyPr/>
                    <a:lstStyle/>
                    <a:p>
                      <a:pPr algn="ctr" fontAlgn="t"/>
                      <a:endParaRPr lang="lt-LT" sz="11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rtl="0" fontAlgn="base"/>
                      <a:r>
                        <a:rPr lang="lt-LT" sz="11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Palaikomų arba aktyvių naudotojų kiekis </a:t>
                      </a:r>
                      <a:endParaRPr lang="lt-LT" sz="1100" b="1" i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008" marR="52008" marT="26004" marB="260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lt-LT" sz="115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&gt;200 mln. </a:t>
                      </a:r>
                      <a:endParaRPr lang="lt-LT" sz="1150" b="0" i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008" marR="52008" marT="26004" marB="260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lt-LT" sz="1150" b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&gt;20 mln. </a:t>
                      </a:r>
                      <a:endParaRPr lang="lt-LT" sz="1150" b="0" i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008" marR="52008" marT="26004" marB="260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lt-LT" sz="115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&gt;1000 </a:t>
                      </a:r>
                      <a:endParaRPr lang="lt-LT" sz="1150" b="0" i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008" marR="52008" marT="26004" marB="260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lt-LT" sz="115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Kol kas rinkoje neišleista </a:t>
                      </a:r>
                      <a:endParaRPr lang="lt-LT" sz="1150" b="0" i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008" marR="52008" marT="26004" marB="260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7571684"/>
                  </a:ext>
                </a:extLst>
              </a:tr>
              <a:tr h="398728">
                <a:tc>
                  <a:txBody>
                    <a:bodyPr/>
                    <a:lstStyle/>
                    <a:p>
                      <a:pPr algn="ctr" fontAlgn="t"/>
                      <a:endParaRPr lang="lt-LT" sz="1100" b="1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algn="ctr" rtl="0" fontAlgn="base"/>
                      <a:r>
                        <a:rPr lang="lt-LT" sz="1100" b="1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Maršrutų atstumas </a:t>
                      </a:r>
                      <a:endParaRPr lang="lt-LT" sz="1100" b="1" i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008" marR="52008" marT="26004" marB="260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lt-LT" sz="115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Trumpų miesto kelionių atstumai </a:t>
                      </a:r>
                      <a:endParaRPr lang="lt-LT" sz="1150" b="0" i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008" marR="52008" marT="26004" marB="260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lt-LT" sz="1150" b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Vidutinio ir ilgo nuotolio tarpmiestiniams reisams </a:t>
                      </a:r>
                      <a:endParaRPr lang="lt-LT" sz="1150" b="0" i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008" marR="52008" marT="26004" marB="260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lt-LT" sz="115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Įvairaus tipo nuotolio atstumai </a:t>
                      </a:r>
                      <a:endParaRPr lang="lt-LT" sz="1150" b="0" i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008" marR="52008" marT="26004" marB="260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lt-LT" sz="1150" b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Įvairaus tipo nuotolio atstumai </a:t>
                      </a:r>
                      <a:endParaRPr lang="lt-LT" sz="1150" b="0" i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52008" marR="52008" marT="26004" marB="26004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lumOff val="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66477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42304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31546F-5C84-F74F-9358-382D9F61610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i="0" dirty="0" err="1">
                <a:solidFill>
                  <a:srgbClr val="FFFF00"/>
                </a:solidFill>
                <a:effectLst/>
              </a:rPr>
              <a:t>Panaudojimo</a:t>
            </a:r>
            <a:r>
              <a:rPr lang="en-US" i="0" dirty="0">
                <a:solidFill>
                  <a:srgbClr val="FFFF00"/>
                </a:solidFill>
                <a:effectLst/>
              </a:rPr>
              <a:t> </a:t>
            </a:r>
            <a:r>
              <a:rPr lang="en-US" i="0" dirty="0" err="1">
                <a:solidFill>
                  <a:srgbClr val="FFFF00"/>
                </a:solidFill>
                <a:effectLst/>
              </a:rPr>
              <a:t>atvejai</a:t>
            </a:r>
            <a:r>
              <a:rPr lang="lt-LT" i="0" dirty="0">
                <a:solidFill>
                  <a:srgbClr val="FFFF00"/>
                </a:solidFill>
                <a:effectLst/>
              </a:rPr>
              <a:t> (</a:t>
            </a:r>
            <a:r>
              <a:rPr lang="en-US" i="0" dirty="0">
                <a:solidFill>
                  <a:srgbClr val="FFFF00"/>
                </a:solidFill>
                <a:effectLst/>
              </a:rPr>
              <a:t>1)</a:t>
            </a:r>
            <a:endParaRPr lang="en-US" dirty="0">
              <a:solidFill>
                <a:srgbClr val="FFFF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05C70B-67A8-1122-C0B4-BE96D5EC0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890" y="0"/>
            <a:ext cx="38100" cy="6858000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DEC699F-6627-9E34-1F2C-B4E8DECAF7F1}"/>
              </a:ext>
            </a:extLst>
          </p:cNvPr>
          <p:cNvSpPr txBox="1">
            <a:spLocks/>
          </p:cNvSpPr>
          <p:nvPr/>
        </p:nvSpPr>
        <p:spPr>
          <a:xfrm rot="16200000">
            <a:off x="9406361" y="3040008"/>
            <a:ext cx="4397904" cy="117338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solidFill>
                  <a:schemeClr val="tx1"/>
                </a:solidFill>
              </a:rPr>
              <a:t>UŽ KIEKVIENOS TECHNOLOGIJOS – ŽMOGUS</a:t>
            </a:r>
            <a:endParaRPr lang="en-LT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6E596F-A667-6AD5-5E56-8D43A7AD3B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9663" b="-12809"/>
          <a:stretch/>
        </p:blipFill>
        <p:spPr>
          <a:xfrm>
            <a:off x="0" y="1356723"/>
            <a:ext cx="11013890" cy="21490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11F3B5-47FC-1C67-DA0A-61F62F053E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4565" y="696317"/>
            <a:ext cx="590984" cy="318475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CD36623-D905-21F7-D3DE-8DCE32894B57}"/>
              </a:ext>
            </a:extLst>
          </p:cNvPr>
          <p:cNvSpPr txBox="1">
            <a:spLocks/>
          </p:cNvSpPr>
          <p:nvPr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5</a:t>
            </a:fld>
            <a:endParaRPr lang="en-US" sz="1400" b="1" i="0" dirty="0"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712303-EBED-860B-96C1-E583FD8B7B3C}"/>
              </a:ext>
            </a:extLst>
          </p:cNvPr>
          <p:cNvSpPr txBox="1">
            <a:spLocks/>
          </p:cNvSpPr>
          <p:nvPr/>
        </p:nvSpPr>
        <p:spPr>
          <a:xfrm rot="16200000">
            <a:off x="9558761" y="3192408"/>
            <a:ext cx="4397904" cy="117338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UŽ KIEKVIENOS TECHNOLOGIJOS – ŽMOGUS</a:t>
            </a:r>
            <a:endParaRPr lang="en-LT" dirty="0"/>
          </a:p>
        </p:txBody>
      </p:sp>
      <p:pic>
        <p:nvPicPr>
          <p:cNvPr id="10" name="Picture 9" descr="A screenshot of a computer&#10;&#10;Description automatically generated">
            <a:extLst>
              <a:ext uri="{FF2B5EF4-FFF2-40B4-BE49-F238E27FC236}">
                <a16:creationId xmlns:a16="http://schemas.microsoft.com/office/drawing/2014/main" id="{9E66B658-A693-2140-B5F4-4E6FE48C44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9935" y="1817974"/>
            <a:ext cx="6323629" cy="4766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005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CD36623-D905-21F7-D3DE-8DCE32894B57}"/>
              </a:ext>
            </a:extLst>
          </p:cNvPr>
          <p:cNvSpPr txBox="1">
            <a:spLocks/>
          </p:cNvSpPr>
          <p:nvPr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6</a:t>
            </a:fld>
            <a:endParaRPr lang="en-US" sz="1400" b="1" i="0" dirty="0"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A93926-7054-FC50-11F7-2FB2CF0EA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890" y="0"/>
            <a:ext cx="381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F827177-FAAD-18FC-A5FC-A09206E9E3B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9663" b="-12809"/>
          <a:stretch/>
        </p:blipFill>
        <p:spPr>
          <a:xfrm>
            <a:off x="0" y="1356723"/>
            <a:ext cx="11013890" cy="21490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E14EDEE-13E2-BBA3-CBE6-5DD57CA815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4565" y="696317"/>
            <a:ext cx="590984" cy="318475"/>
          </a:xfrm>
          <a:prstGeom prst="rect">
            <a:avLst/>
          </a:prstGeom>
        </p:spPr>
      </p:pic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F32BE45-CCD3-EAE2-A87C-E57C90DB0B0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1644" y="600737"/>
            <a:ext cx="9908045" cy="509636"/>
          </a:xfrm>
        </p:spPr>
        <p:txBody>
          <a:bodyPr/>
          <a:lstStyle/>
          <a:p>
            <a:r>
              <a:rPr lang="en-US" i="0" dirty="0" err="1">
                <a:solidFill>
                  <a:srgbClr val="FFFF00"/>
                </a:solidFill>
                <a:effectLst/>
              </a:rPr>
              <a:t>Panaudojimo</a:t>
            </a:r>
            <a:r>
              <a:rPr lang="en-US" i="0" dirty="0">
                <a:solidFill>
                  <a:srgbClr val="FFFF00"/>
                </a:solidFill>
                <a:effectLst/>
              </a:rPr>
              <a:t> </a:t>
            </a:r>
            <a:r>
              <a:rPr lang="en-US" i="0" dirty="0" err="1">
                <a:solidFill>
                  <a:srgbClr val="FFFF00"/>
                </a:solidFill>
                <a:effectLst/>
              </a:rPr>
              <a:t>atvejai</a:t>
            </a:r>
            <a:r>
              <a:rPr lang="lt-LT" i="0" dirty="0">
                <a:solidFill>
                  <a:srgbClr val="FFFF00"/>
                </a:solidFill>
                <a:effectLst/>
              </a:rPr>
              <a:t> (</a:t>
            </a:r>
            <a:r>
              <a:rPr lang="en-US" dirty="0">
                <a:solidFill>
                  <a:srgbClr val="FFFF00"/>
                </a:solidFill>
              </a:rPr>
              <a:t>2</a:t>
            </a:r>
            <a:r>
              <a:rPr lang="en-US" i="0" dirty="0">
                <a:solidFill>
                  <a:srgbClr val="FFFF00"/>
                </a:solidFill>
                <a:effectLst/>
              </a:rPr>
              <a:t>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59462E3C-F9C7-1E6A-A4D8-0AF09EC147E3}"/>
              </a:ext>
            </a:extLst>
          </p:cNvPr>
          <p:cNvSpPr txBox="1">
            <a:spLocks/>
          </p:cNvSpPr>
          <p:nvPr/>
        </p:nvSpPr>
        <p:spPr>
          <a:xfrm rot="16200000">
            <a:off x="9558761" y="3192408"/>
            <a:ext cx="4397904" cy="117338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UŽ KIEKVIENOS TECHNOLOGIJOS – ŽMOGUS</a:t>
            </a:r>
            <a:endParaRPr lang="en-LT" dirty="0"/>
          </a:p>
        </p:txBody>
      </p:sp>
      <p:pic>
        <p:nvPicPr>
          <p:cNvPr id="3" name="Picture 2" descr="A diagram of a diagram&#10;&#10;Description automatically generated">
            <a:extLst>
              <a:ext uri="{FF2B5EF4-FFF2-40B4-BE49-F238E27FC236}">
                <a16:creationId xmlns:a16="http://schemas.microsoft.com/office/drawing/2014/main" id="{13014C5B-AE9A-C2E4-9741-DBDCEB4FC4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5518" y="1817974"/>
            <a:ext cx="9260963" cy="4714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3672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CD36623-D905-21F7-D3DE-8DCE32894B57}"/>
              </a:ext>
            </a:extLst>
          </p:cNvPr>
          <p:cNvSpPr txBox="1">
            <a:spLocks/>
          </p:cNvSpPr>
          <p:nvPr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7</a:t>
            </a:fld>
            <a:endParaRPr lang="en-US" sz="1400" b="1" i="0" dirty="0"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54A376-A352-14AE-DB17-012C0A404D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890" y="0"/>
            <a:ext cx="381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429D2E1-2398-8666-7767-D4AC5AA2EC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9663" b="-12809"/>
          <a:stretch/>
        </p:blipFill>
        <p:spPr>
          <a:xfrm>
            <a:off x="0" y="1356723"/>
            <a:ext cx="11013890" cy="2149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F6F36D-A8E1-FFDC-D79D-E355E2869F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4565" y="696317"/>
            <a:ext cx="590984" cy="318475"/>
          </a:xfrm>
          <a:prstGeom prst="rect">
            <a:avLst/>
          </a:prstGeom>
        </p:spPr>
      </p:pic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9F8AC6D1-1710-509B-968C-C896F70734C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1644" y="600737"/>
            <a:ext cx="9908045" cy="509636"/>
          </a:xfrm>
        </p:spPr>
        <p:txBody>
          <a:bodyPr/>
          <a:lstStyle/>
          <a:p>
            <a:r>
              <a:rPr lang="en-US" i="0" dirty="0" err="1">
                <a:solidFill>
                  <a:srgbClr val="FFFF00"/>
                </a:solidFill>
                <a:effectLst/>
              </a:rPr>
              <a:t>Panaudojimo</a:t>
            </a:r>
            <a:r>
              <a:rPr lang="en-US" i="0" dirty="0">
                <a:solidFill>
                  <a:srgbClr val="FFFF00"/>
                </a:solidFill>
                <a:effectLst/>
              </a:rPr>
              <a:t> </a:t>
            </a:r>
            <a:r>
              <a:rPr lang="en-US" i="0" dirty="0" err="1">
                <a:solidFill>
                  <a:srgbClr val="FFFF00"/>
                </a:solidFill>
                <a:effectLst/>
              </a:rPr>
              <a:t>atvejai</a:t>
            </a:r>
            <a:r>
              <a:rPr lang="lt-LT" i="0" dirty="0">
                <a:solidFill>
                  <a:srgbClr val="FFFF00"/>
                </a:solidFill>
                <a:effectLst/>
              </a:rPr>
              <a:t> (</a:t>
            </a:r>
            <a:r>
              <a:rPr lang="en-US" dirty="0">
                <a:solidFill>
                  <a:srgbClr val="FFFF00"/>
                </a:solidFill>
              </a:rPr>
              <a:t>3</a:t>
            </a:r>
            <a:r>
              <a:rPr lang="en-US" i="0" dirty="0">
                <a:solidFill>
                  <a:srgbClr val="FFFF00"/>
                </a:solidFill>
                <a:effectLst/>
              </a:rPr>
              <a:t>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8937B1C9-A717-0951-9D23-27EEA4588ED6}"/>
              </a:ext>
            </a:extLst>
          </p:cNvPr>
          <p:cNvSpPr txBox="1">
            <a:spLocks/>
          </p:cNvSpPr>
          <p:nvPr/>
        </p:nvSpPr>
        <p:spPr>
          <a:xfrm rot="16200000">
            <a:off x="9558761" y="3192408"/>
            <a:ext cx="4397904" cy="117338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UŽ KIEKVIENOS TECHNOLOGIJOS – ŽMOGUS</a:t>
            </a:r>
            <a:endParaRPr lang="en-LT" dirty="0"/>
          </a:p>
        </p:txBody>
      </p:sp>
      <p:pic>
        <p:nvPicPr>
          <p:cNvPr id="7" name="Picture 6" descr="A close-up of a diagram&#10;&#10;Description automatically generated">
            <a:extLst>
              <a:ext uri="{FF2B5EF4-FFF2-40B4-BE49-F238E27FC236}">
                <a16:creationId xmlns:a16="http://schemas.microsoft.com/office/drawing/2014/main" id="{C0B021D8-4ADB-7993-4487-869B47A95F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036" y="1795291"/>
            <a:ext cx="10341260" cy="4673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283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CD36623-D905-21F7-D3DE-8DCE32894B57}"/>
              </a:ext>
            </a:extLst>
          </p:cNvPr>
          <p:cNvSpPr txBox="1">
            <a:spLocks/>
          </p:cNvSpPr>
          <p:nvPr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8</a:t>
            </a:fld>
            <a:endParaRPr lang="en-US" sz="1400" b="1" i="0" dirty="0"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33BF882-7FF8-2FD8-3446-DB1C7182F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890" y="0"/>
            <a:ext cx="381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EC58E03-6763-DF65-1D46-EAD0271C332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9663" b="-12809"/>
          <a:stretch/>
        </p:blipFill>
        <p:spPr>
          <a:xfrm>
            <a:off x="0" y="1356723"/>
            <a:ext cx="11013890" cy="2149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925354-4A14-4F10-62FB-A7F3323B3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4565" y="696317"/>
            <a:ext cx="590984" cy="318475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27A0CA1B-8BAF-E7DC-7A91-06756E12923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1644" y="600737"/>
            <a:ext cx="9908045" cy="509636"/>
          </a:xfrm>
        </p:spPr>
        <p:txBody>
          <a:bodyPr/>
          <a:lstStyle/>
          <a:p>
            <a:r>
              <a:rPr lang="en-US" i="0" dirty="0" err="1">
                <a:solidFill>
                  <a:srgbClr val="FFFF00"/>
                </a:solidFill>
                <a:effectLst/>
              </a:rPr>
              <a:t>Panaudojimo</a:t>
            </a:r>
            <a:r>
              <a:rPr lang="en-US" i="0" dirty="0">
                <a:solidFill>
                  <a:srgbClr val="FFFF00"/>
                </a:solidFill>
                <a:effectLst/>
              </a:rPr>
              <a:t> </a:t>
            </a:r>
            <a:r>
              <a:rPr lang="en-US" i="0" dirty="0" err="1">
                <a:solidFill>
                  <a:srgbClr val="FFFF00"/>
                </a:solidFill>
                <a:effectLst/>
              </a:rPr>
              <a:t>atvejai</a:t>
            </a:r>
            <a:r>
              <a:rPr lang="lt-LT" i="0" dirty="0">
                <a:solidFill>
                  <a:srgbClr val="FFFF00"/>
                </a:solidFill>
                <a:effectLst/>
              </a:rPr>
              <a:t> (</a:t>
            </a:r>
            <a:r>
              <a:rPr lang="en-US" dirty="0">
                <a:solidFill>
                  <a:srgbClr val="FFFF00"/>
                </a:solidFill>
              </a:rPr>
              <a:t>4</a:t>
            </a:r>
            <a:r>
              <a:rPr lang="en-US" i="0" dirty="0">
                <a:solidFill>
                  <a:srgbClr val="FFFF00"/>
                </a:solidFill>
                <a:effectLst/>
              </a:rPr>
              <a:t>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F2D1B585-3AE1-0D48-A94D-01C0705AB0FB}"/>
              </a:ext>
            </a:extLst>
          </p:cNvPr>
          <p:cNvSpPr txBox="1">
            <a:spLocks/>
          </p:cNvSpPr>
          <p:nvPr/>
        </p:nvSpPr>
        <p:spPr>
          <a:xfrm rot="16200000">
            <a:off x="9558761" y="3192408"/>
            <a:ext cx="4397904" cy="117338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UŽ KIEKVIENOS TECHNOLOGIJOS – ŽMOGUS</a:t>
            </a:r>
            <a:endParaRPr lang="en-LT" dirty="0"/>
          </a:p>
        </p:txBody>
      </p:sp>
      <p:pic>
        <p:nvPicPr>
          <p:cNvPr id="6" name="Picture 5" descr="A screenshot of a computer">
            <a:extLst>
              <a:ext uri="{FF2B5EF4-FFF2-40B4-BE49-F238E27FC236}">
                <a16:creationId xmlns:a16="http://schemas.microsoft.com/office/drawing/2014/main" id="{34950270-278F-A507-99E5-F182A1C1AD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42071" y="1635606"/>
            <a:ext cx="9307857" cy="501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8978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8CD36623-D905-21F7-D3DE-8DCE32894B57}"/>
              </a:ext>
            </a:extLst>
          </p:cNvPr>
          <p:cNvSpPr txBox="1">
            <a:spLocks/>
          </p:cNvSpPr>
          <p:nvPr/>
        </p:nvSpPr>
        <p:spPr>
          <a:xfrm>
            <a:off x="11163044" y="6286367"/>
            <a:ext cx="922601" cy="365125"/>
          </a:xfrm>
          <a:prstGeom prst="rect">
            <a:avLst/>
          </a:prstGeom>
        </p:spPr>
        <p:txBody>
          <a:bodyPr anchor="b"/>
          <a:lstStyle>
            <a:defPPr>
              <a:defRPr lang="en-US"/>
            </a:defPPr>
            <a:lvl1pPr marL="0" algn="r" defTabSz="914400" rtl="0" eaLnBrk="1" latinLnBrk="0" hangingPunct="1">
              <a:defRPr sz="1500" b="1" i="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D6F01323-A656-431B-B19E-EE6A8E2AF848}" type="slidenum">
              <a:rPr lang="en-US" sz="1400" b="1" i="0" smtClean="0">
                <a:latin typeface="Arial" panose="020B0604020202020204" pitchFamily="34" charset="0"/>
                <a:ea typeface="Inter Semi Bold" panose="020B0502030000000004" pitchFamily="34" charset="0"/>
                <a:cs typeface="Arial" panose="020B0604020202020204" pitchFamily="34" charset="0"/>
              </a:rPr>
              <a:pPr algn="ctr"/>
              <a:t>9</a:t>
            </a:fld>
            <a:endParaRPr lang="en-US" sz="1400" b="1" i="0" dirty="0">
              <a:latin typeface="Arial" panose="020B0604020202020204" pitchFamily="34" charset="0"/>
              <a:ea typeface="Inter Semi Bold" panose="020B05020300000000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5710BA5-24E6-BFC3-67F4-0ECFBBD95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13890" y="0"/>
            <a:ext cx="38100" cy="6858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AFA954D-BE82-94D9-DBE1-285C4B2907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r="9663" b="-12809"/>
          <a:stretch/>
        </p:blipFill>
        <p:spPr>
          <a:xfrm>
            <a:off x="0" y="1356723"/>
            <a:ext cx="11013890" cy="21490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A4D26C8-7E5D-1D22-3013-CEEF32150A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14565" y="696317"/>
            <a:ext cx="590984" cy="318475"/>
          </a:xfrm>
          <a:prstGeom prst="rect">
            <a:avLst/>
          </a:prstGeom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81B38F7B-E7D3-D455-D8BA-F415200A9D9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41644" y="600737"/>
            <a:ext cx="9908045" cy="509636"/>
          </a:xfrm>
        </p:spPr>
        <p:txBody>
          <a:bodyPr/>
          <a:lstStyle/>
          <a:p>
            <a:r>
              <a:rPr lang="en-US" i="0" dirty="0" err="1">
                <a:solidFill>
                  <a:srgbClr val="FFFF00"/>
                </a:solidFill>
                <a:effectLst/>
              </a:rPr>
              <a:t>Panaudojimo</a:t>
            </a:r>
            <a:r>
              <a:rPr lang="en-US" i="0" dirty="0">
                <a:solidFill>
                  <a:srgbClr val="FFFF00"/>
                </a:solidFill>
                <a:effectLst/>
              </a:rPr>
              <a:t> </a:t>
            </a:r>
            <a:r>
              <a:rPr lang="en-US" i="0" dirty="0" err="1">
                <a:solidFill>
                  <a:srgbClr val="FFFF00"/>
                </a:solidFill>
                <a:effectLst/>
              </a:rPr>
              <a:t>atvejai</a:t>
            </a:r>
            <a:r>
              <a:rPr lang="lt-LT" i="0" dirty="0">
                <a:solidFill>
                  <a:srgbClr val="FFFF00"/>
                </a:solidFill>
                <a:effectLst/>
              </a:rPr>
              <a:t> (</a:t>
            </a:r>
            <a:r>
              <a:rPr lang="en-US" dirty="0">
                <a:solidFill>
                  <a:srgbClr val="FFFF00"/>
                </a:solidFill>
              </a:rPr>
              <a:t>5</a:t>
            </a:r>
            <a:r>
              <a:rPr lang="en-US" i="0" dirty="0">
                <a:solidFill>
                  <a:srgbClr val="FFFF00"/>
                </a:solidFill>
                <a:effectLst/>
              </a:rPr>
              <a:t>)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DC79FC40-3573-9F9A-D154-0C2F374D3A55}"/>
              </a:ext>
            </a:extLst>
          </p:cNvPr>
          <p:cNvSpPr txBox="1">
            <a:spLocks/>
          </p:cNvSpPr>
          <p:nvPr/>
        </p:nvSpPr>
        <p:spPr>
          <a:xfrm rot="16200000">
            <a:off x="9558761" y="3192408"/>
            <a:ext cx="4397904" cy="1173382"/>
          </a:xfrm>
          <a:prstGeom prst="rect">
            <a:avLst/>
          </a:prstGeom>
        </p:spPr>
        <p:txBody>
          <a:bodyPr anchor="ctr"/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300" b="1" i="0" kern="1200">
                <a:solidFill>
                  <a:schemeClr val="bg1"/>
                </a:solidFill>
                <a:latin typeface="Arial" panose="020B0604020202020204" pitchFamily="34" charset="0"/>
                <a:ea typeface="Inter Medium" panose="020B0502030000000004" pitchFamily="34" charset="0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b="0" i="0" kern="12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  <a:cs typeface="Inter Medium" panose="020B05020300000000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UŽ KIEKVIENOS TECHNOLOGIJOS – ŽMOGUS</a:t>
            </a:r>
            <a:endParaRPr lang="en-LT" dirty="0"/>
          </a:p>
        </p:txBody>
      </p:sp>
      <p:pic>
        <p:nvPicPr>
          <p:cNvPr id="6" name="Picture 5" descr="A screenshot of a computer">
            <a:extLst>
              <a:ext uri="{FF2B5EF4-FFF2-40B4-BE49-F238E27FC236}">
                <a16:creationId xmlns:a16="http://schemas.microsoft.com/office/drawing/2014/main" id="{BC6FE56E-410A-BA39-C920-BA70123CCF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679" y="2032875"/>
            <a:ext cx="10128549" cy="4046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781555"/>
      </p:ext>
    </p:extLst>
  </p:cSld>
  <p:clrMapOvr>
    <a:masterClrMapping/>
  </p:clrMapOvr>
</p:sld>
</file>

<file path=ppt/theme/theme1.xml><?xml version="1.0" encoding="utf-8"?>
<a:theme xmlns:a="http://schemas.openxmlformats.org/drawingml/2006/main" name="TEKSTAS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FO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DIAGRAMA_LENTELĖ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5294</TotalTime>
  <Words>731</Words>
  <Application>Microsoft Office PowerPoint</Application>
  <PresentationFormat>Widescreen</PresentationFormat>
  <Paragraphs>159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17</vt:i4>
      </vt:variant>
    </vt:vector>
  </HeadingPairs>
  <TitlesOfParts>
    <vt:vector size="25" baseType="lpstr">
      <vt:lpstr>Arial</vt:lpstr>
      <vt:lpstr>Calibri</vt:lpstr>
      <vt:lpstr>Inter Medium</vt:lpstr>
      <vt:lpstr>Inter Semi Bold</vt:lpstr>
      <vt:lpstr>Wingdings</vt:lpstr>
      <vt:lpstr>TEKSTAS</vt:lpstr>
      <vt:lpstr>FOTO</vt:lpstr>
      <vt:lpstr>DIAGRAMA_LENTELĖ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Lukas</cp:lastModifiedBy>
  <cp:revision>123</cp:revision>
  <dcterms:created xsi:type="dcterms:W3CDTF">2020-12-23T08:59:48Z</dcterms:created>
  <dcterms:modified xsi:type="dcterms:W3CDTF">2025-06-01T10:47:03Z</dcterms:modified>
</cp:coreProperties>
</file>